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1" d="100"/>
          <a:sy n="61" d="100"/>
        </p:scale>
        <p:origin x="72" y="24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jpe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Arbaz Khan</a:t>
            </a:r>
          </a:p>
          <a:p>
            <a:r>
              <a:rPr lang="en-US" dirty="0">
                <a:solidFill>
                  <a:schemeClr val="bg2"/>
                </a:solidFill>
                <a:latin typeface="Abadi" panose="020B0604020104020204" pitchFamily="34" charset="0"/>
                <a:ea typeface="SF Pro" pitchFamily="2" charset="0"/>
                <a:cs typeface="SF Pro" pitchFamily="2" charset="0"/>
              </a:rPr>
              <a:t>25/06/2025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1600" dirty="0">
                <a:solidFill>
                  <a:schemeClr val="accent3">
                    <a:lumMod val="25000"/>
                  </a:schemeClr>
                </a:solidFill>
                <a:latin typeface="Abadi" panose="020B0604020104020204" pitchFamily="34" charset="0"/>
              </a:rPr>
              <a:t>Objective: Prepare raw datasets collected via API and web scraping for exploratory and predictive analysis.</a:t>
            </a:r>
          </a:p>
          <a:p>
            <a:r>
              <a:rPr lang="en-US" sz="1600" dirty="0">
                <a:solidFill>
                  <a:schemeClr val="accent3">
                    <a:lumMod val="25000"/>
                  </a:schemeClr>
                </a:solidFill>
                <a:latin typeface="Abadi" panose="020B0604020104020204" pitchFamily="34" charset="0"/>
              </a:rPr>
              <a:t>Tools Used: pandas, </a:t>
            </a:r>
            <a:r>
              <a:rPr lang="en-US" sz="1600" dirty="0" err="1">
                <a:solidFill>
                  <a:schemeClr val="accent3">
                    <a:lumMod val="25000"/>
                  </a:schemeClr>
                </a:solidFill>
                <a:latin typeface="Abadi" panose="020B0604020104020204" pitchFamily="34" charset="0"/>
              </a:rPr>
              <a:t>numpy</a:t>
            </a:r>
            <a:r>
              <a:rPr lang="en-US" sz="1600" dirty="0">
                <a:solidFill>
                  <a:schemeClr val="accent3">
                    <a:lumMod val="25000"/>
                  </a:schemeClr>
                </a:solidFill>
                <a:latin typeface="Abadi" panose="020B0604020104020204" pitchFamily="34" charset="0"/>
              </a:rPr>
              <a:t>, </a:t>
            </a:r>
            <a:r>
              <a:rPr lang="en-US" sz="1600" dirty="0" err="1">
                <a:solidFill>
                  <a:schemeClr val="accent3">
                    <a:lumMod val="25000"/>
                  </a:schemeClr>
                </a:solidFill>
                <a:latin typeface="Abadi" panose="020B0604020104020204" pitchFamily="34" charset="0"/>
              </a:rPr>
              <a:t>sklearn.preprocessing</a:t>
            </a:r>
            <a:r>
              <a:rPr lang="en-US" sz="1600" dirty="0">
                <a:solidFill>
                  <a:schemeClr val="accent3">
                    <a:lumMod val="25000"/>
                  </a:schemeClr>
                </a:solidFill>
                <a:latin typeface="Abadi" panose="020B0604020104020204" pitchFamily="34" charset="0"/>
              </a:rPr>
              <a:t>, re.</a:t>
            </a:r>
          </a:p>
          <a:p>
            <a:r>
              <a:rPr lang="en-US" sz="1600" dirty="0">
                <a:solidFill>
                  <a:schemeClr val="accent3">
                    <a:lumMod val="25000"/>
                  </a:schemeClr>
                </a:solidFill>
                <a:latin typeface="Abadi" panose="020B0604020104020204" pitchFamily="34" charset="0"/>
              </a:rPr>
              <a:t>Approach:</a:t>
            </a:r>
          </a:p>
          <a:p>
            <a:r>
              <a:rPr lang="en-US" sz="1600" dirty="0">
                <a:solidFill>
                  <a:schemeClr val="accent3">
                    <a:lumMod val="25000"/>
                  </a:schemeClr>
                </a:solidFill>
                <a:latin typeface="Abadi" panose="020B0604020104020204" pitchFamily="34" charset="0"/>
              </a:rPr>
              <a:t>Missing Values: Detected and handled missing values using strategies such as mean, median, or dropping if minimal impact.</a:t>
            </a:r>
          </a:p>
          <a:p>
            <a:r>
              <a:rPr lang="en-US" sz="1600" dirty="0">
                <a:solidFill>
                  <a:schemeClr val="accent3">
                    <a:lumMod val="25000"/>
                  </a:schemeClr>
                </a:solidFill>
                <a:latin typeface="Abadi" panose="020B0604020104020204" pitchFamily="34" charset="0"/>
              </a:rPr>
              <a:t>Data Type Conversion: Ensured timestamps, IDs, and numeric fields were correctly typed using </a:t>
            </a:r>
            <a:r>
              <a:rPr lang="en-US" sz="1600" dirty="0" err="1">
                <a:solidFill>
                  <a:schemeClr val="accent3">
                    <a:lumMod val="25000"/>
                  </a:schemeClr>
                </a:solidFill>
                <a:latin typeface="Abadi" panose="020B0604020104020204" pitchFamily="34" charset="0"/>
              </a:rPr>
              <a:t>astype</a:t>
            </a:r>
            <a:r>
              <a:rPr lang="en-US" sz="1600" dirty="0">
                <a:solidFill>
                  <a:schemeClr val="accent3">
                    <a:lumMod val="25000"/>
                  </a:schemeClr>
                </a:solidFill>
                <a:latin typeface="Abadi" panose="020B0604020104020204" pitchFamily="34" charset="0"/>
              </a:rPr>
              <a:t>() and </a:t>
            </a:r>
            <a:r>
              <a:rPr lang="en-US" sz="1600" dirty="0" err="1">
                <a:solidFill>
                  <a:schemeClr val="accent3">
                    <a:lumMod val="25000"/>
                  </a:schemeClr>
                </a:solidFill>
                <a:latin typeface="Abadi" panose="020B0604020104020204" pitchFamily="34" charset="0"/>
              </a:rPr>
              <a:t>to_datetime</a:t>
            </a:r>
            <a:r>
              <a:rPr lang="en-US" sz="1600" dirty="0">
                <a:solidFill>
                  <a:schemeClr val="accent3">
                    <a:lumMod val="25000"/>
                  </a:schemeClr>
                </a:solidFill>
                <a:latin typeface="Abadi" panose="020B0604020104020204" pitchFamily="34" charset="0"/>
              </a:rPr>
              <a:t>().</a:t>
            </a:r>
          </a:p>
          <a:p>
            <a:r>
              <a:rPr lang="en-US" sz="1600" dirty="0">
                <a:solidFill>
                  <a:schemeClr val="accent3">
                    <a:lumMod val="25000"/>
                  </a:schemeClr>
                </a:solidFill>
                <a:latin typeface="Abadi" panose="020B0604020104020204" pitchFamily="34" charset="0"/>
              </a:rPr>
              <a:t>Categorical Encoding: Applied label encoding and one-hot encoding for categorical variables like booster version and launch site.</a:t>
            </a:r>
          </a:p>
          <a:p>
            <a:r>
              <a:rPr lang="en-US" sz="1600" dirty="0">
                <a:solidFill>
                  <a:schemeClr val="accent3">
                    <a:lumMod val="25000"/>
                  </a:schemeClr>
                </a:solidFill>
                <a:latin typeface="Abadi" panose="020B0604020104020204" pitchFamily="34" charset="0"/>
              </a:rPr>
              <a:t>Feature Engineering: Derived new features such as mission outcome flags, payload mass ranges, and binary success indicators.</a:t>
            </a:r>
          </a:p>
          <a:p>
            <a:r>
              <a:rPr lang="en-US" sz="1600" dirty="0">
                <a:solidFill>
                  <a:schemeClr val="accent3">
                    <a:lumMod val="25000"/>
                  </a:schemeClr>
                </a:solidFill>
                <a:latin typeface="Abadi" panose="020B0604020104020204" pitchFamily="34" charset="0"/>
              </a:rPr>
              <a:t>Outlier Detection &amp; Treatment: Identified outliers using IQR and z-score techniques to improve model robustness.</a:t>
            </a:r>
          </a:p>
          <a:p>
            <a:r>
              <a:rPr lang="en-US" sz="1600" dirty="0">
                <a:solidFill>
                  <a:schemeClr val="accent3">
                    <a:lumMod val="25000"/>
                  </a:schemeClr>
                </a:solidFill>
                <a:latin typeface="Abadi" panose="020B0604020104020204" pitchFamily="34" charset="0"/>
              </a:rPr>
              <a:t>Feature Scaling: Normalized continuous variables using </a:t>
            </a:r>
            <a:r>
              <a:rPr lang="en-US" sz="1600" dirty="0" err="1">
                <a:solidFill>
                  <a:schemeClr val="accent3">
                    <a:lumMod val="25000"/>
                  </a:schemeClr>
                </a:solidFill>
                <a:latin typeface="Abadi" panose="020B0604020104020204" pitchFamily="34" charset="0"/>
              </a:rPr>
              <a:t>StandardScaler</a:t>
            </a:r>
            <a:r>
              <a:rPr lang="en-US" sz="1600" dirty="0">
                <a:solidFill>
                  <a:schemeClr val="accent3">
                    <a:lumMod val="25000"/>
                  </a:schemeClr>
                </a:solidFill>
                <a:latin typeface="Abadi" panose="020B0604020104020204" pitchFamily="34" charset="0"/>
              </a:rPr>
              <a:t> and </a:t>
            </a:r>
            <a:r>
              <a:rPr lang="en-US" sz="1600" dirty="0" err="1">
                <a:solidFill>
                  <a:schemeClr val="accent3">
                    <a:lumMod val="25000"/>
                  </a:schemeClr>
                </a:solidFill>
                <a:latin typeface="Abadi" panose="020B0604020104020204" pitchFamily="34" charset="0"/>
              </a:rPr>
              <a:t>MinMaxScaler</a:t>
            </a:r>
            <a:r>
              <a:rPr lang="en-US" sz="1600" dirty="0">
                <a:solidFill>
                  <a:schemeClr val="accent3">
                    <a:lumMod val="25000"/>
                  </a:schemeClr>
                </a:solidFill>
                <a:latin typeface="Abadi" panose="020B0604020104020204" pitchFamily="34" charset="0"/>
              </a:rPr>
              <a:t>.</a:t>
            </a:r>
          </a:p>
          <a:p>
            <a:endParaRPr lang="en-US" sz="1600" dirty="0"/>
          </a:p>
          <a:p>
            <a:endParaRPr lang="en-US" sz="1600" dirty="0"/>
          </a:p>
          <a:p>
            <a:endParaRPr lang="en-US" sz="16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Objective: Uncover patterns and relationships in launch outcomes using statistical and visual exploration.</a:t>
            </a:r>
          </a:p>
          <a:p>
            <a:pPr>
              <a:lnSpc>
                <a:spcPct val="100000"/>
              </a:lnSpc>
              <a:spcBef>
                <a:spcPts val="1400"/>
              </a:spcBef>
            </a:pPr>
            <a:r>
              <a:rPr lang="en-US" sz="1800" dirty="0">
                <a:solidFill>
                  <a:schemeClr val="accent3">
                    <a:lumMod val="25000"/>
                  </a:schemeClr>
                </a:solidFill>
                <a:latin typeface="Abadi"/>
              </a:rPr>
              <a:t>Charts &amp; Purpose:</a:t>
            </a:r>
          </a:p>
          <a:p>
            <a:pPr>
              <a:lnSpc>
                <a:spcPct val="100000"/>
              </a:lnSpc>
              <a:spcBef>
                <a:spcPts val="1400"/>
              </a:spcBef>
            </a:pPr>
            <a:r>
              <a:rPr lang="en-US" sz="1800" dirty="0">
                <a:solidFill>
                  <a:schemeClr val="accent3">
                    <a:lumMod val="25000"/>
                  </a:schemeClr>
                </a:solidFill>
                <a:latin typeface="Abadi"/>
              </a:rPr>
              <a:t>Scatter Plot (Flight Number vs. Launch Site): To evaluate distribution of missions across different sites.</a:t>
            </a:r>
          </a:p>
          <a:p>
            <a:pPr>
              <a:lnSpc>
                <a:spcPct val="100000"/>
              </a:lnSpc>
              <a:spcBef>
                <a:spcPts val="1400"/>
              </a:spcBef>
            </a:pPr>
            <a:r>
              <a:rPr lang="en-US" sz="1800" dirty="0">
                <a:solidFill>
                  <a:schemeClr val="accent3">
                    <a:lumMod val="25000"/>
                  </a:schemeClr>
                </a:solidFill>
                <a:latin typeface="Abadi"/>
              </a:rPr>
              <a:t>Scatter Plot (Payload vs. Launch Site): To understand the variation of payloads at each launch pad.</a:t>
            </a:r>
          </a:p>
          <a:p>
            <a:pPr>
              <a:lnSpc>
                <a:spcPct val="100000"/>
              </a:lnSpc>
              <a:spcBef>
                <a:spcPts val="1400"/>
              </a:spcBef>
            </a:pPr>
            <a:r>
              <a:rPr lang="en-US" sz="1800" dirty="0">
                <a:solidFill>
                  <a:schemeClr val="accent3">
                    <a:lumMod val="25000"/>
                  </a:schemeClr>
                </a:solidFill>
                <a:latin typeface="Abadi"/>
              </a:rPr>
              <a:t>Bar Chart (Success Rate vs. Orbit Type): To compare mission success by orbit destination.</a:t>
            </a:r>
          </a:p>
          <a:p>
            <a:pPr>
              <a:lnSpc>
                <a:spcPct val="100000"/>
              </a:lnSpc>
              <a:spcBef>
                <a:spcPts val="1400"/>
              </a:spcBef>
            </a:pPr>
            <a:r>
              <a:rPr lang="en-US" sz="1800" dirty="0">
                <a:solidFill>
                  <a:schemeClr val="accent3">
                    <a:lumMod val="25000"/>
                  </a:schemeClr>
                </a:solidFill>
                <a:latin typeface="Abadi"/>
              </a:rPr>
              <a:t>Scatter Plot (Payload vs. Orbit Type): To explore how payload mass varies with target orbit.</a:t>
            </a:r>
          </a:p>
          <a:p>
            <a:pPr>
              <a:lnSpc>
                <a:spcPct val="100000"/>
              </a:lnSpc>
              <a:spcBef>
                <a:spcPts val="1400"/>
              </a:spcBef>
            </a:pPr>
            <a:r>
              <a:rPr lang="en-US" sz="1800" dirty="0">
                <a:solidFill>
                  <a:schemeClr val="accent3">
                    <a:lumMod val="25000"/>
                  </a:schemeClr>
                </a:solidFill>
                <a:latin typeface="Abadi"/>
              </a:rPr>
              <a:t>Line Chart (Launch Success Yearly Trend): To observe temporal trends in mission success over time.</a:t>
            </a:r>
          </a:p>
          <a:p>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Identified unique launch sites using DISTINCT to understand geographical diversity</a:t>
            </a:r>
          </a:p>
          <a:p>
            <a:pPr>
              <a:lnSpc>
                <a:spcPct val="100000"/>
              </a:lnSpc>
              <a:spcBef>
                <a:spcPts val="1400"/>
              </a:spcBef>
            </a:pPr>
            <a:r>
              <a:rPr lang="en-US" sz="1600" dirty="0">
                <a:solidFill>
                  <a:schemeClr val="accent3">
                    <a:lumMod val="25000"/>
                  </a:schemeClr>
                </a:solidFill>
                <a:latin typeface="Abadi"/>
              </a:rPr>
              <a:t>Filtered launch site names beginning with 'CCA' to narrow down site-specific trends</a:t>
            </a:r>
          </a:p>
          <a:p>
            <a:pPr>
              <a:lnSpc>
                <a:spcPct val="100000"/>
              </a:lnSpc>
              <a:spcBef>
                <a:spcPts val="1400"/>
              </a:spcBef>
            </a:pPr>
            <a:r>
              <a:rPr lang="en-US" sz="1600" dirty="0">
                <a:solidFill>
                  <a:schemeClr val="accent3">
                    <a:lumMod val="25000"/>
                  </a:schemeClr>
                </a:solidFill>
                <a:latin typeface="Abadi"/>
              </a:rPr>
              <a:t>Calculated total payload mass carried by NASA boosters</a:t>
            </a:r>
          </a:p>
          <a:p>
            <a:pPr>
              <a:lnSpc>
                <a:spcPct val="100000"/>
              </a:lnSpc>
              <a:spcBef>
                <a:spcPts val="1400"/>
              </a:spcBef>
            </a:pPr>
            <a:r>
              <a:rPr lang="en-US" sz="1600" dirty="0">
                <a:solidFill>
                  <a:schemeClr val="accent3">
                    <a:lumMod val="25000"/>
                  </a:schemeClr>
                </a:solidFill>
                <a:latin typeface="Abadi"/>
              </a:rPr>
              <a:t>Computed average payload mass for booster version F9 v1.1</a:t>
            </a:r>
          </a:p>
          <a:p>
            <a:pPr>
              <a:lnSpc>
                <a:spcPct val="100000"/>
              </a:lnSpc>
              <a:spcBef>
                <a:spcPts val="1400"/>
              </a:spcBef>
            </a:pPr>
            <a:r>
              <a:rPr lang="en-US" sz="1600" dirty="0">
                <a:solidFill>
                  <a:schemeClr val="accent3">
                    <a:lumMod val="25000"/>
                  </a:schemeClr>
                </a:solidFill>
                <a:latin typeface="Abadi"/>
              </a:rPr>
              <a:t>Extracted first successful landing dates on ground pads using MIN() and conditional filters</a:t>
            </a:r>
          </a:p>
          <a:p>
            <a:pPr>
              <a:lnSpc>
                <a:spcPct val="100000"/>
              </a:lnSpc>
              <a:spcBef>
                <a:spcPts val="1400"/>
              </a:spcBef>
            </a:pPr>
            <a:r>
              <a:rPr lang="en-US" sz="1600" dirty="0">
                <a:solidFill>
                  <a:schemeClr val="accent3">
                    <a:lumMod val="25000"/>
                  </a:schemeClr>
                </a:solidFill>
                <a:latin typeface="Abadi"/>
              </a:rPr>
              <a:t>Queried boosters with successful drone ship landings carrying payloads between 4000–6000 kg</a:t>
            </a:r>
          </a:p>
          <a:p>
            <a:pPr>
              <a:lnSpc>
                <a:spcPct val="100000"/>
              </a:lnSpc>
              <a:spcBef>
                <a:spcPts val="1400"/>
              </a:spcBef>
            </a:pPr>
            <a:r>
              <a:rPr lang="en-US" sz="1600" dirty="0">
                <a:solidFill>
                  <a:schemeClr val="accent3">
                    <a:lumMod val="25000"/>
                  </a:schemeClr>
                </a:solidFill>
                <a:latin typeface="Abadi"/>
              </a:rPr>
              <a:t>Counted mission outcomes (success/failure) with GROUP BY and COUNT()</a:t>
            </a:r>
          </a:p>
          <a:p>
            <a:pPr>
              <a:lnSpc>
                <a:spcPct val="100000"/>
              </a:lnSpc>
              <a:spcBef>
                <a:spcPts val="1400"/>
              </a:spcBef>
            </a:pPr>
            <a:r>
              <a:rPr lang="en-US" sz="1600" dirty="0">
                <a:solidFill>
                  <a:schemeClr val="accent3">
                    <a:lumMod val="25000"/>
                  </a:schemeClr>
                </a:solidFill>
                <a:latin typeface="Abadi"/>
              </a:rPr>
              <a:t>Identified boosters with maximum payload mass using MAX() and filtering</a:t>
            </a:r>
          </a:p>
          <a:p>
            <a:pPr>
              <a:lnSpc>
                <a:spcPct val="100000"/>
              </a:lnSpc>
              <a:spcBef>
                <a:spcPts val="1400"/>
              </a:spcBef>
            </a:pPr>
            <a:r>
              <a:rPr lang="en-US" sz="1600" dirty="0">
                <a:solidFill>
                  <a:schemeClr val="accent3">
                    <a:lumMod val="25000"/>
                  </a:schemeClr>
                </a:solidFill>
                <a:latin typeface="Abadi"/>
              </a:rPr>
              <a:t>Listed failed drone ship landings in 2015 along with booster versions and launch site names</a:t>
            </a:r>
          </a:p>
          <a:p>
            <a:pPr>
              <a:lnSpc>
                <a:spcPct val="100000"/>
              </a:lnSpc>
              <a:spcBef>
                <a:spcPts val="1400"/>
              </a:spcBef>
            </a:pPr>
            <a:r>
              <a:rPr lang="en-US" sz="1600" dirty="0">
                <a:solidFill>
                  <a:schemeClr val="accent3">
                    <a:lumMod val="25000"/>
                  </a:schemeClr>
                </a:solidFill>
                <a:latin typeface="Abadi"/>
              </a:rPr>
              <a:t>Ranked landing outcomes from 2010-06-04 to 2017-03-20 using ORDER BY COUNT(*) DESC</a:t>
            </a:r>
          </a:p>
          <a:p>
            <a:pPr>
              <a:lnSpc>
                <a:spcPct val="100000"/>
              </a:lnSpc>
              <a:spcBef>
                <a:spcPts val="1400"/>
              </a:spcBef>
            </a:pPr>
            <a:endParaRPr lang="en-US" sz="1600" dirty="0">
              <a:solidFill>
                <a:schemeClr val="accent3">
                  <a:lumMod val="25000"/>
                </a:schemeClr>
              </a:solidFill>
              <a:latin typeface="Abadi"/>
            </a:endParaRPr>
          </a:p>
          <a:p>
            <a:endParaRPr lang="en-US" sz="1600" dirty="0"/>
          </a:p>
          <a:p>
            <a:endParaRPr lang="en-US" sz="1600" dirty="0"/>
          </a:p>
          <a:p>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Map Objects &amp; Purpose:</a:t>
            </a:r>
          </a:p>
          <a:p>
            <a:pPr>
              <a:lnSpc>
                <a:spcPct val="100000"/>
              </a:lnSpc>
              <a:spcBef>
                <a:spcPts val="1400"/>
              </a:spcBef>
            </a:pPr>
            <a:r>
              <a:rPr lang="en-US" sz="2200" dirty="0">
                <a:solidFill>
                  <a:schemeClr val="accent3">
                    <a:lumMod val="25000"/>
                  </a:schemeClr>
                </a:solidFill>
                <a:latin typeface="Abadi" panose="020B0604020104020204" pitchFamily="34" charset="0"/>
              </a:rPr>
              <a:t>Markers: Placed at each SpaceX launch site to clearly denote their geographic locations.</a:t>
            </a:r>
          </a:p>
          <a:p>
            <a:pPr>
              <a:lnSpc>
                <a:spcPct val="100000"/>
              </a:lnSpc>
              <a:spcBef>
                <a:spcPts val="1400"/>
              </a:spcBef>
            </a:pPr>
            <a:r>
              <a:rPr lang="en-US" sz="2200" dirty="0">
                <a:solidFill>
                  <a:schemeClr val="accent3">
                    <a:lumMod val="25000"/>
                  </a:schemeClr>
                </a:solidFill>
                <a:latin typeface="Abadi" panose="020B0604020104020204" pitchFamily="34" charset="0"/>
              </a:rPr>
              <a:t>Popups: Included with markers to display site names and details on hover for user-friendly navigation.</a:t>
            </a:r>
          </a:p>
          <a:p>
            <a:pPr>
              <a:lnSpc>
                <a:spcPct val="100000"/>
              </a:lnSpc>
              <a:spcBef>
                <a:spcPts val="1400"/>
              </a:spcBef>
            </a:pPr>
            <a:r>
              <a:rPr lang="en-US" sz="2200" dirty="0">
                <a:solidFill>
                  <a:schemeClr val="accent3">
                    <a:lumMod val="25000"/>
                  </a:schemeClr>
                </a:solidFill>
                <a:latin typeface="Abadi" panose="020B0604020104020204" pitchFamily="34" charset="0"/>
              </a:rPr>
              <a:t>Circles: Added around launch sites to visually emphasize their spatial reach or importance.</a:t>
            </a:r>
          </a:p>
          <a:p>
            <a:pPr>
              <a:lnSpc>
                <a:spcPct val="100000"/>
              </a:lnSpc>
              <a:spcBef>
                <a:spcPts val="1400"/>
              </a:spcBef>
            </a:pPr>
            <a:r>
              <a:rPr lang="en-US" sz="2200" dirty="0">
                <a:solidFill>
                  <a:schemeClr val="accent3">
                    <a:lumMod val="25000"/>
                  </a:schemeClr>
                </a:solidFill>
                <a:latin typeface="Abadi" panose="020B0604020104020204" pitchFamily="34" charset="0"/>
              </a:rPr>
              <a:t>Color-coded Icons: Used to distinguish between successful and failed launch outcomes for quick visual analysis.</a:t>
            </a:r>
          </a:p>
          <a:p>
            <a:pPr>
              <a:lnSpc>
                <a:spcPct val="100000"/>
              </a:lnSpc>
              <a:spcBef>
                <a:spcPts val="1400"/>
              </a:spcBef>
            </a:pPr>
            <a:r>
              <a:rPr lang="en-US" sz="2200" dirty="0">
                <a:solidFill>
                  <a:schemeClr val="accent3">
                    <a:lumMod val="25000"/>
                  </a:schemeClr>
                </a:solidFill>
                <a:latin typeface="Abadi" panose="020B0604020104020204" pitchFamily="34" charset="0"/>
              </a:rPr>
              <a:t>Lines/Polylines: Optionally included to represent trajectories or to highlight site proximities to coastlines or infrastructure.</a:t>
            </a:r>
          </a:p>
          <a:p>
            <a:pPr>
              <a:lnSpc>
                <a:spcPct val="100000"/>
              </a:lnSpc>
              <a:spcBef>
                <a:spcPts val="1400"/>
              </a:spcBef>
            </a:pPr>
            <a:r>
              <a:rPr lang="en-US" sz="2200" dirty="0">
                <a:solidFill>
                  <a:schemeClr val="accent3">
                    <a:lumMod val="25000"/>
                  </a:schemeClr>
                </a:solidFill>
                <a:latin typeface="Abadi" panose="020B0604020104020204" pitchFamily="34" charset="0"/>
              </a:rPr>
              <a:t>These objects enhance geospatial clarity, highlight launch success patterns, and enrich the user’s interactive experience.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Dashboard Elements &amp;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Pie Chart (Launch Success Count per Site): Offers a quick visual comparison of mission success rates across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Filtered Pie Chart (Most Successful Launch Site): Lets users select a site and view its success ratio, highlighting operational efficiency.</a:t>
            </a:r>
          </a:p>
          <a:p>
            <a:pPr>
              <a:lnSpc>
                <a:spcPct val="100000"/>
              </a:lnSpc>
              <a:spcBef>
                <a:spcPts val="1400"/>
              </a:spcBef>
            </a:pPr>
            <a:r>
              <a:rPr lang="en-US" sz="2200" dirty="0">
                <a:solidFill>
                  <a:schemeClr val="accent3">
                    <a:lumMod val="25000"/>
                  </a:schemeClr>
                </a:solidFill>
                <a:latin typeface="Abadi" panose="020B0604020104020204" pitchFamily="34" charset="0"/>
              </a:rPr>
              <a:t>Scatter Plot (Payload vs. Outcome): Illustrates how payload range influences launch success; adjustable via a range slider.</a:t>
            </a:r>
          </a:p>
          <a:p>
            <a:pPr>
              <a:lnSpc>
                <a:spcPct val="100000"/>
              </a:lnSpc>
              <a:spcBef>
                <a:spcPts val="1400"/>
              </a:spcBef>
            </a:pPr>
            <a:r>
              <a:rPr lang="en-US" sz="2200" dirty="0">
                <a:solidFill>
                  <a:schemeClr val="accent3">
                    <a:lumMod val="25000"/>
                  </a:schemeClr>
                </a:solidFill>
                <a:latin typeface="Abadi" panose="020B0604020104020204" pitchFamily="34" charset="0"/>
              </a:rPr>
              <a:t>Dropdown Menus &amp; Range Sliders: Enable dynamic user interaction—filtering data by site, payload mass, and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Real-Time Callbacks: Ensure charts update instantly based on user input, promoting an exploratory and intuitive user experience.</a:t>
            </a:r>
          </a:p>
          <a:p>
            <a:pPr>
              <a:lnSpc>
                <a:spcPct val="100000"/>
              </a:lnSpc>
              <a:spcBef>
                <a:spcPts val="1400"/>
              </a:spcBef>
            </a:pPr>
            <a:r>
              <a:rPr lang="en-US" sz="2200" dirty="0">
                <a:solidFill>
                  <a:schemeClr val="accent3">
                    <a:lumMod val="25000"/>
                  </a:schemeClr>
                </a:solidFill>
                <a:latin typeface="Abadi" panose="020B0604020104020204" pitchFamily="34" charset="0"/>
              </a:rPr>
              <a:t>These visualizations were added to enable pattern recognition, interactivity, and user-driven insights in a web-based analytical environment.</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Model Development Summary</a:t>
            </a:r>
          </a:p>
          <a:p>
            <a:pPr>
              <a:lnSpc>
                <a:spcPct val="100000"/>
              </a:lnSpc>
              <a:spcBef>
                <a:spcPts val="1400"/>
              </a:spcBef>
            </a:pPr>
            <a:r>
              <a:rPr lang="en-US" sz="2200" dirty="0">
                <a:solidFill>
                  <a:schemeClr val="accent3">
                    <a:lumMod val="25000"/>
                  </a:schemeClr>
                </a:solidFill>
                <a:latin typeface="Abadi" panose="020B0604020104020204" pitchFamily="34" charset="0"/>
              </a:rPr>
              <a:t>Goal: Predict SpaceX mission outcomes based on launch features using supervised classification techniques.</a:t>
            </a:r>
          </a:p>
          <a:p>
            <a:pPr>
              <a:lnSpc>
                <a:spcPct val="100000"/>
              </a:lnSpc>
              <a:spcBef>
                <a:spcPts val="1400"/>
              </a:spcBef>
            </a:pPr>
            <a:r>
              <a:rPr lang="en-US" sz="2200" dirty="0">
                <a:solidFill>
                  <a:schemeClr val="accent3">
                    <a:lumMod val="25000"/>
                  </a:schemeClr>
                </a:solidFill>
                <a:latin typeface="Abadi" panose="020B0604020104020204" pitchFamily="34" charset="0"/>
              </a:rPr>
              <a:t>Steps Taken:</a:t>
            </a:r>
          </a:p>
          <a:p>
            <a:pPr>
              <a:lnSpc>
                <a:spcPct val="100000"/>
              </a:lnSpc>
              <a:spcBef>
                <a:spcPts val="1400"/>
              </a:spcBef>
            </a:pPr>
            <a:r>
              <a:rPr lang="en-US" sz="2200" dirty="0">
                <a:solidFill>
                  <a:schemeClr val="accent3">
                    <a:lumMod val="25000"/>
                  </a:schemeClr>
                </a:solidFill>
                <a:latin typeface="Abadi" panose="020B0604020104020204" pitchFamily="34" charset="0"/>
              </a:rPr>
              <a:t>Data Preparation: Selected relevant features and performed train-test split using </a:t>
            </a:r>
            <a:r>
              <a:rPr lang="en-US" sz="2200" dirty="0" err="1">
                <a:solidFill>
                  <a:schemeClr val="accent3">
                    <a:lumMod val="25000"/>
                  </a:schemeClr>
                </a:solidFill>
                <a:latin typeface="Abadi" panose="020B0604020104020204" pitchFamily="34" charset="0"/>
              </a:rPr>
              <a:t>train_test_split</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sklearn.model_selection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Model Selection: Trained multiple models including Logistic Regression, Random Forest, Support Vector Machine (SVM), and </a:t>
            </a:r>
            <a:r>
              <a:rPr lang="en-US" sz="2200" dirty="0" err="1">
                <a:solidFill>
                  <a:schemeClr val="accent3">
                    <a:lumMod val="25000"/>
                  </a:schemeClr>
                </a:solidFill>
                <a:latin typeface="Abadi" panose="020B0604020104020204" pitchFamily="34" charset="0"/>
              </a:rPr>
              <a:t>XGBoost</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Hyperparameter Tuning: Applied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for parameter optimization to improve model generalization.</a:t>
            </a:r>
          </a:p>
          <a:p>
            <a:pPr>
              <a:lnSpc>
                <a:spcPct val="100000"/>
              </a:lnSpc>
              <a:spcBef>
                <a:spcPts val="1400"/>
              </a:spcBef>
            </a:pPr>
            <a:r>
              <a:rPr lang="en-US" sz="2200" dirty="0">
                <a:solidFill>
                  <a:schemeClr val="accent3">
                    <a:lumMod val="25000"/>
                  </a:schemeClr>
                </a:solidFill>
                <a:latin typeface="Abadi" panose="020B0604020104020204" pitchFamily="34" charset="0"/>
              </a:rPr>
              <a:t>Model Evaluation: Compared models using accuracy, precision, recall, F1-score, and ROC-AUC metrics.</a:t>
            </a:r>
          </a:p>
          <a:p>
            <a:pPr>
              <a:lnSpc>
                <a:spcPct val="100000"/>
              </a:lnSpc>
              <a:spcBef>
                <a:spcPts val="1400"/>
              </a:spcBef>
            </a:pPr>
            <a:r>
              <a:rPr lang="en-US" sz="2200" dirty="0">
                <a:solidFill>
                  <a:schemeClr val="accent3">
                    <a:lumMod val="25000"/>
                  </a:schemeClr>
                </a:solidFill>
                <a:latin typeface="Abadi" panose="020B0604020104020204" pitchFamily="34" charset="0"/>
              </a:rPr>
              <a:t>Confusion Matrix: Analyzed classification errors and true predictions for model explainability.</a:t>
            </a:r>
          </a:p>
          <a:p>
            <a:pPr>
              <a:lnSpc>
                <a:spcPct val="100000"/>
              </a:lnSpc>
              <a:spcBef>
                <a:spcPts val="1400"/>
              </a:spcBef>
            </a:pPr>
            <a:r>
              <a:rPr lang="en-US" sz="2200" dirty="0">
                <a:solidFill>
                  <a:schemeClr val="accent3">
                    <a:lumMod val="25000"/>
                  </a:schemeClr>
                </a:solidFill>
                <a:latin typeface="Abadi" panose="020B0604020104020204" pitchFamily="34" charset="0"/>
              </a:rPr>
              <a:t>Final Model: Selected the model with the best cross-validated performance as the optimal classifier.</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405165" cy="4756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400" b="1" dirty="0"/>
              <a:t>Exploratory Data Analysis Results</a:t>
            </a:r>
          </a:p>
          <a:p>
            <a:r>
              <a:rPr lang="en-US" sz="2400" b="1" dirty="0"/>
              <a:t>Revealed strong site-specific patterns in mission frequency and payload distribution.</a:t>
            </a:r>
          </a:p>
          <a:p>
            <a:r>
              <a:rPr lang="en-US" sz="2400" b="1" dirty="0"/>
              <a:t>Found that payload mass and orbit type correlate with mission success rates.</a:t>
            </a:r>
          </a:p>
          <a:p>
            <a:r>
              <a:rPr lang="en-US" sz="2400" b="1" dirty="0"/>
              <a:t>Detected performance trends over time—highlighting consistent improvement in yearly success rates.</a:t>
            </a:r>
          </a:p>
          <a:p>
            <a:r>
              <a:rPr lang="en-US" sz="1800" b="1" dirty="0"/>
              <a:t>Predictive Analysis Results</a:t>
            </a:r>
          </a:p>
          <a:p>
            <a:r>
              <a:rPr lang="en-US" sz="1800" b="1" dirty="0"/>
              <a:t>The Random Forest model outperformed others with the highest accuracy and F1-score.</a:t>
            </a:r>
          </a:p>
          <a:p>
            <a:r>
              <a:rPr lang="en-US" sz="1800" b="1" dirty="0"/>
              <a:t>Confusion matrix confirmed robust true positive rate across launch outcomes.</a:t>
            </a:r>
          </a:p>
          <a:p>
            <a:r>
              <a:rPr lang="en-US" sz="1800" b="1" dirty="0"/>
              <a:t>Predictive model insights highlighted the most important features: payload mass, orbit type, and booster version category.</a:t>
            </a:r>
          </a:p>
          <a:p>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99656"/>
            <a:ext cx="3932238" cy="381158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plot visualizes how payload mass influences the likelihood of a successful launch.</a:t>
            </a:r>
          </a:p>
          <a:p>
            <a:pPr>
              <a:lnSpc>
                <a:spcPct val="100000"/>
              </a:lnSpc>
              <a:spcBef>
                <a:spcPts val="1400"/>
              </a:spcBef>
            </a:pPr>
            <a:r>
              <a:rPr lang="en-US" sz="2200" dirty="0">
                <a:solidFill>
                  <a:schemeClr val="accent3">
                    <a:lumMod val="25000"/>
                  </a:schemeClr>
                </a:solidFill>
                <a:latin typeface="Abadi" panose="020B0604020104020204" pitchFamily="34" charset="0"/>
              </a:rPr>
              <a:t>- Most successful launches cluster around mid-range payloads (e.g., 2000–6000 kg).</a:t>
            </a:r>
          </a:p>
          <a:p>
            <a:pPr>
              <a:lnSpc>
                <a:spcPct val="100000"/>
              </a:lnSpc>
              <a:spcBef>
                <a:spcPts val="1400"/>
              </a:spcBef>
            </a:pPr>
            <a:r>
              <a:rPr lang="en-US" sz="2200" dirty="0">
                <a:solidFill>
                  <a:schemeClr val="accent3">
                    <a:lumMod val="25000"/>
                  </a:schemeClr>
                </a:solidFill>
                <a:latin typeface="Abadi" panose="020B0604020104020204" pitchFamily="34" charset="0"/>
              </a:rPr>
              <a:t>- Heavier payloads show a slightly higher failure rate, possibly due to increased mission complexity.</a:t>
            </a:r>
          </a:p>
          <a:p>
            <a:pPr>
              <a:lnSpc>
                <a:spcPct val="100000"/>
              </a:lnSpc>
              <a:spcBef>
                <a:spcPts val="1400"/>
              </a:spcBef>
            </a:pPr>
            <a:r>
              <a:rPr lang="en-US" sz="2200" dirty="0">
                <a:solidFill>
                  <a:schemeClr val="accent3">
                    <a:lumMod val="25000"/>
                  </a:schemeClr>
                </a:solidFill>
                <a:latin typeface="Abadi" panose="020B0604020104020204" pitchFamily="34" charset="0"/>
              </a:rPr>
              <a:t>- The plot helps identify payload thresholds where launch reliability is highest.</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92D98148-7C03-F87F-B9FF-95E017621F57}"/>
              </a:ext>
            </a:extLst>
          </p:cNvPr>
          <p:cNvPicPr>
            <a:picLocks noChangeAspect="1"/>
          </p:cNvPicPr>
          <p:nvPr/>
        </p:nvPicPr>
        <p:blipFill>
          <a:blip r:embed="rId3"/>
          <a:stretch>
            <a:fillRect/>
          </a:stretch>
        </p:blipFill>
        <p:spPr>
          <a:xfrm>
            <a:off x="5498853" y="1470331"/>
            <a:ext cx="6431837" cy="394091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plot shows how payload mass varies across different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 Launch sites like CCAFS SLC 40 and KSC LC 39A handled a wide range of payloads, including heavier missions.</a:t>
            </a:r>
          </a:p>
          <a:p>
            <a:pPr>
              <a:lnSpc>
                <a:spcPct val="100000"/>
              </a:lnSpc>
              <a:spcBef>
                <a:spcPts val="1400"/>
              </a:spcBef>
            </a:pPr>
            <a:r>
              <a:rPr lang="en-US" sz="2200" dirty="0">
                <a:solidFill>
                  <a:schemeClr val="accent3">
                    <a:lumMod val="25000"/>
                  </a:schemeClr>
                </a:solidFill>
                <a:latin typeface="Abadi" panose="020B0604020104020204" pitchFamily="34" charset="0"/>
              </a:rPr>
              <a:t>- VAFB SLC 4E appears to have fewer launches and mostly lighter payloads.</a:t>
            </a:r>
          </a:p>
          <a:p>
            <a:pPr>
              <a:lnSpc>
                <a:spcPct val="100000"/>
              </a:lnSpc>
              <a:spcBef>
                <a:spcPts val="1400"/>
              </a:spcBef>
            </a:pPr>
            <a:r>
              <a:rPr lang="en-US" sz="2200" dirty="0">
                <a:solidFill>
                  <a:schemeClr val="accent3">
                    <a:lumMod val="25000"/>
                  </a:schemeClr>
                </a:solidFill>
                <a:latin typeface="Abadi" panose="020B0604020104020204" pitchFamily="34" charset="0"/>
              </a:rPr>
              <a:t>- The color hue reveals that some sites have higher success rates for specific payload ranges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13BF6648-176E-AEA5-FB49-6EAACBE736F7}"/>
              </a:ext>
            </a:extLst>
          </p:cNvPr>
          <p:cNvPicPr>
            <a:picLocks noChangeAspect="1"/>
          </p:cNvPicPr>
          <p:nvPr/>
        </p:nvPicPr>
        <p:blipFill>
          <a:blip r:embed="rId3"/>
          <a:stretch>
            <a:fillRect/>
          </a:stretch>
        </p:blipFill>
        <p:spPr>
          <a:xfrm>
            <a:off x="5172490" y="1898921"/>
            <a:ext cx="6294665" cy="415326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bar chart compares the average success rate of launches across different orbit types.</a:t>
            </a:r>
          </a:p>
          <a:p>
            <a:pPr>
              <a:lnSpc>
                <a:spcPct val="100000"/>
              </a:lnSpc>
              <a:spcBef>
                <a:spcPts val="1400"/>
              </a:spcBef>
            </a:pPr>
            <a:r>
              <a:rPr lang="en-US" sz="2200" dirty="0">
                <a:solidFill>
                  <a:schemeClr val="accent3">
                    <a:lumMod val="25000"/>
                  </a:schemeClr>
                </a:solidFill>
                <a:latin typeface="Abadi" panose="020B0604020104020204" pitchFamily="34" charset="0"/>
              </a:rPr>
              <a:t>- Orbits like SSO, GEO, and ES-L1 show a 100% success rate, though some are based on fewer launches.</a:t>
            </a:r>
          </a:p>
          <a:p>
            <a:pPr>
              <a:lnSpc>
                <a:spcPct val="100000"/>
              </a:lnSpc>
              <a:spcBef>
                <a:spcPts val="1400"/>
              </a:spcBef>
            </a:pPr>
            <a:r>
              <a:rPr lang="en-US" sz="2200" dirty="0">
                <a:solidFill>
                  <a:schemeClr val="accent3">
                    <a:lumMod val="25000"/>
                  </a:schemeClr>
                </a:solidFill>
                <a:latin typeface="Abadi" panose="020B0604020104020204" pitchFamily="34" charset="0"/>
              </a:rPr>
              <a:t>- The chart helps identify which orbits are historically more reliable for SpaceX missions.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6B927BC4-9CA5-7D45-6F1A-CD423D6765BB}"/>
              </a:ext>
            </a:extLst>
          </p:cNvPr>
          <p:cNvPicPr>
            <a:picLocks noChangeAspect="1"/>
          </p:cNvPicPr>
          <p:nvPr/>
        </p:nvPicPr>
        <p:blipFill>
          <a:blip r:embed="rId3"/>
          <a:stretch>
            <a:fillRect/>
          </a:stretch>
        </p:blipFill>
        <p:spPr>
          <a:xfrm>
            <a:off x="5140445" y="2207622"/>
            <a:ext cx="6317527" cy="381795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plot shows how SpaceX’s mission portfolio evolved over time.</a:t>
            </a:r>
          </a:p>
          <a:p>
            <a:pPr>
              <a:lnSpc>
                <a:spcPct val="100000"/>
              </a:lnSpc>
              <a:spcBef>
                <a:spcPts val="1400"/>
              </a:spcBef>
            </a:pPr>
            <a:r>
              <a:rPr lang="en-US" sz="2200" dirty="0">
                <a:solidFill>
                  <a:schemeClr val="accent3">
                    <a:lumMod val="25000"/>
                  </a:schemeClr>
                </a:solidFill>
                <a:latin typeface="Abadi" panose="020B0604020104020204" pitchFamily="34" charset="0"/>
              </a:rPr>
              <a:t>- Early flights were concentrated in LEO and ISS orbits, while later missions expanded into GTO, SSO, and other orbits.</a:t>
            </a:r>
          </a:p>
          <a:p>
            <a:pPr>
              <a:lnSpc>
                <a:spcPct val="100000"/>
              </a:lnSpc>
              <a:spcBef>
                <a:spcPts val="1400"/>
              </a:spcBef>
            </a:pPr>
            <a:r>
              <a:rPr lang="en-US" sz="2200" dirty="0">
                <a:solidFill>
                  <a:schemeClr val="accent3">
                    <a:lumMod val="25000"/>
                  </a:schemeClr>
                </a:solidFill>
                <a:latin typeface="Abadi" panose="020B0604020104020204" pitchFamily="34" charset="0"/>
              </a:rPr>
              <a:t>- The color hue reveals that launch success rates improved with experience—later flight numbers show more consistent success.</a:t>
            </a:r>
          </a:p>
          <a:p>
            <a:pPr>
              <a:lnSpc>
                <a:spcPct val="100000"/>
              </a:lnSpc>
              <a:spcBef>
                <a:spcPts val="1400"/>
              </a:spcBef>
            </a:pPr>
            <a:r>
              <a:rPr lang="en-US" sz="2200" dirty="0">
                <a:solidFill>
                  <a:schemeClr val="accent3">
                    <a:lumMod val="25000"/>
                  </a:schemeClr>
                </a:solidFill>
                <a:latin typeface="Abadi" panose="020B0604020104020204" pitchFamily="34" charset="0"/>
              </a:rPr>
              <a:t>- It also highlights which orbit types were more frequently targeted during different mission phases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1006C949-0B69-FEBB-E6CD-7010F51C94C4}"/>
              </a:ext>
            </a:extLst>
          </p:cNvPr>
          <p:cNvPicPr>
            <a:picLocks noChangeAspect="1"/>
          </p:cNvPicPr>
          <p:nvPr/>
        </p:nvPicPr>
        <p:blipFill>
          <a:blip r:embed="rId3"/>
          <a:stretch>
            <a:fillRect/>
          </a:stretch>
        </p:blipFill>
        <p:spPr>
          <a:xfrm>
            <a:off x="5058738" y="2055772"/>
            <a:ext cx="6363251" cy="382557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plot reveals how payload mass varies across different orbit types.</a:t>
            </a:r>
          </a:p>
          <a:p>
            <a:pPr>
              <a:lnSpc>
                <a:spcPct val="100000"/>
              </a:lnSpc>
              <a:spcBef>
                <a:spcPts val="1400"/>
              </a:spcBef>
            </a:pPr>
            <a:r>
              <a:rPr lang="en-US" sz="2200" dirty="0">
                <a:solidFill>
                  <a:schemeClr val="accent3">
                    <a:lumMod val="25000"/>
                  </a:schemeClr>
                </a:solidFill>
                <a:latin typeface="Abadi" panose="020B0604020104020204" pitchFamily="34" charset="0"/>
              </a:rPr>
              <a:t>- Heavier payloads are typically associated with GTO and LEO missions.</a:t>
            </a:r>
          </a:p>
          <a:p>
            <a:pPr>
              <a:lnSpc>
                <a:spcPct val="100000"/>
              </a:lnSpc>
              <a:spcBef>
                <a:spcPts val="1400"/>
              </a:spcBef>
            </a:pPr>
            <a:r>
              <a:rPr lang="en-US" sz="2200" dirty="0">
                <a:solidFill>
                  <a:schemeClr val="accent3">
                    <a:lumMod val="25000"/>
                  </a:schemeClr>
                </a:solidFill>
                <a:latin typeface="Abadi" panose="020B0604020104020204" pitchFamily="34" charset="0"/>
              </a:rPr>
              <a:t>- Some orbit types like SSO and GEO show consistent success even with moderate payloads.</a:t>
            </a:r>
          </a:p>
          <a:p>
            <a:pPr>
              <a:lnSpc>
                <a:spcPct val="100000"/>
              </a:lnSpc>
              <a:spcBef>
                <a:spcPts val="1400"/>
              </a:spcBef>
            </a:pPr>
            <a:r>
              <a:rPr lang="en-US" sz="2200" dirty="0">
                <a:solidFill>
                  <a:schemeClr val="accent3">
                    <a:lumMod val="25000"/>
                  </a:schemeClr>
                </a:solidFill>
                <a:latin typeface="Abadi" panose="020B0604020104020204" pitchFamily="34" charset="0"/>
              </a:rPr>
              <a:t>- The color hue helps identify which orbit types are more reliable for heavier payloads.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E222AC69-D02C-AD1B-03C3-6E6A6D516996}"/>
              </a:ext>
            </a:extLst>
          </p:cNvPr>
          <p:cNvPicPr>
            <a:picLocks noChangeAspect="1"/>
          </p:cNvPicPr>
          <p:nvPr/>
        </p:nvPicPr>
        <p:blipFill>
          <a:blip r:embed="rId3"/>
          <a:stretch>
            <a:fillRect/>
          </a:stretch>
        </p:blipFill>
        <p:spPr>
          <a:xfrm>
            <a:off x="5089220" y="1704815"/>
            <a:ext cx="6332769" cy="370364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This chart illustrates how SpaceX’s launch reliability has improved over time.</a:t>
            </a:r>
          </a:p>
          <a:p>
            <a:pPr>
              <a:lnSpc>
                <a:spcPct val="100000"/>
              </a:lnSpc>
              <a:spcBef>
                <a:spcPts val="1400"/>
              </a:spcBef>
            </a:pPr>
            <a:r>
              <a:rPr lang="en-US" sz="2200" dirty="0">
                <a:solidFill>
                  <a:schemeClr val="accent3">
                    <a:lumMod val="25000"/>
                  </a:schemeClr>
                </a:solidFill>
                <a:latin typeface="Abadi" panose="020B0604020104020204" pitchFamily="34" charset="0"/>
              </a:rPr>
              <a:t>- Early years show lower success rates, reflecting the company’s learning curve.</a:t>
            </a:r>
          </a:p>
          <a:p>
            <a:pPr>
              <a:lnSpc>
                <a:spcPct val="100000"/>
              </a:lnSpc>
              <a:spcBef>
                <a:spcPts val="1400"/>
              </a:spcBef>
            </a:pPr>
            <a:r>
              <a:rPr lang="en-US" sz="2200" dirty="0">
                <a:solidFill>
                  <a:schemeClr val="accent3">
                    <a:lumMod val="25000"/>
                  </a:schemeClr>
                </a:solidFill>
                <a:latin typeface="Abadi" panose="020B0604020104020204" pitchFamily="34" charset="0"/>
              </a:rPr>
              <a:t>- A sharp rise is visible after 2015, coinciding with the introduction of reusable boosters.</a:t>
            </a:r>
          </a:p>
          <a:p>
            <a:pPr>
              <a:lnSpc>
                <a:spcPct val="100000"/>
              </a:lnSpc>
              <a:spcBef>
                <a:spcPts val="1400"/>
              </a:spcBef>
            </a:pPr>
            <a:r>
              <a:rPr lang="en-US" sz="2200" dirty="0">
                <a:solidFill>
                  <a:schemeClr val="accent3">
                    <a:lumMod val="25000"/>
                  </a:schemeClr>
                </a:solidFill>
                <a:latin typeface="Abadi" panose="020B0604020104020204" pitchFamily="34" charset="0"/>
              </a:rPr>
              <a:t>- Post-2018, the success rate stabilizes above 90%, indicating operational maturity.</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B04A09B3-8A36-E0F1-F743-C9724290CBF1}"/>
              </a:ext>
            </a:extLst>
          </p:cNvPr>
          <p:cNvPicPr>
            <a:picLocks noChangeAspect="1"/>
          </p:cNvPicPr>
          <p:nvPr/>
        </p:nvPicPr>
        <p:blipFill>
          <a:blip r:embed="rId3"/>
          <a:stretch>
            <a:fillRect/>
          </a:stretch>
        </p:blipFill>
        <p:spPr>
          <a:xfrm>
            <a:off x="5117583" y="1899615"/>
            <a:ext cx="6340389" cy="381033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CCAFS SLC 40</a:t>
            </a:r>
          </a:p>
          <a:p>
            <a:pPr>
              <a:lnSpc>
                <a:spcPct val="100000"/>
              </a:lnSpc>
              <a:spcBef>
                <a:spcPts val="1400"/>
              </a:spcBef>
            </a:pPr>
            <a:r>
              <a:rPr lang="en-US" sz="2200" dirty="0">
                <a:solidFill>
                  <a:schemeClr val="accent3">
                    <a:lumMod val="25000"/>
                  </a:schemeClr>
                </a:solidFill>
                <a:latin typeface="Abadi" panose="020B0604020104020204" pitchFamily="34" charset="0"/>
              </a:rPr>
              <a:t>- VAFB SLC 4E</a:t>
            </a:r>
          </a:p>
          <a:p>
            <a:pPr>
              <a:lnSpc>
                <a:spcPct val="100000"/>
              </a:lnSpc>
              <a:spcBef>
                <a:spcPts val="1400"/>
              </a:spcBef>
            </a:pPr>
            <a:r>
              <a:rPr lang="en-US" sz="2200" dirty="0">
                <a:solidFill>
                  <a:schemeClr val="accent3">
                    <a:lumMod val="25000"/>
                  </a:schemeClr>
                </a:solidFill>
                <a:latin typeface="Abadi" panose="020B0604020104020204" pitchFamily="34" charset="0"/>
              </a:rPr>
              <a:t>- KSC LC 39A</a:t>
            </a:r>
          </a:p>
          <a:p>
            <a:pPr>
              <a:lnSpc>
                <a:spcPct val="100000"/>
              </a:lnSpc>
              <a:spcBef>
                <a:spcPts val="1400"/>
              </a:spcBef>
            </a:pPr>
            <a:r>
              <a:rPr lang="en-US" sz="2200" dirty="0">
                <a:solidFill>
                  <a:schemeClr val="accent3">
                    <a:lumMod val="25000"/>
                  </a:schemeClr>
                </a:solidFill>
                <a:latin typeface="Abadi" panose="020B0604020104020204" pitchFamily="34" charset="0"/>
              </a:rPr>
              <a:t>- CCAFS LC 40</a:t>
            </a: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retrieves all unique launch site names from the dataset. It helps identify the geographical diversity of SpaceX’s operations and sets the foundation for site-specific analysis in later stages.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filters the dataset to return the first five records where the launch site name starts with “CCA,” referring to Cape Canaveral Air Force Station. These entries help analyze launch performance and payload trends specific to this location</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BAEBC7FF-BB3E-EA38-4D9E-07A85B9B26A1}"/>
              </a:ext>
            </a:extLst>
          </p:cNvPr>
          <p:cNvPicPr>
            <a:picLocks noChangeAspect="1"/>
          </p:cNvPicPr>
          <p:nvPr/>
        </p:nvPicPr>
        <p:blipFill>
          <a:blip r:embed="rId3"/>
          <a:stretch>
            <a:fillRect/>
          </a:stretch>
        </p:blipFill>
        <p:spPr>
          <a:xfrm>
            <a:off x="840992" y="1712196"/>
            <a:ext cx="10017990" cy="212076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TotalPayloadFromNASA</a:t>
            </a:r>
            <a:r>
              <a:rPr lang="en-US" sz="2200" dirty="0">
                <a:solidFill>
                  <a:schemeClr val="accent3">
                    <a:lumMod val="25000"/>
                  </a:schemeClr>
                </a:solidFill>
                <a:latin typeface="Abadi" panose="020B0604020104020204" pitchFamily="34" charset="0"/>
              </a:rPr>
              <a:t> | </a:t>
            </a:r>
          </a:p>
          <a:p>
            <a:pPr>
              <a:lnSpc>
                <a:spcPct val="100000"/>
              </a:lnSpc>
              <a:spcBef>
                <a:spcPts val="1400"/>
              </a:spcBef>
            </a:pP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 55,000                        |</a:t>
            </a: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calculates the total payload mass (in kilograms) carried by boosters for missions involving NASA as a customer. It filters records using a partial match on the Customer field to include all NASA-related launches and sums the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to provide a cumulative total.</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AvgPayload_F9v1_1 | </a:t>
            </a:r>
          </a:p>
          <a:p>
            <a:pPr>
              <a:lnSpc>
                <a:spcPct val="100000"/>
              </a:lnSpc>
              <a:spcBef>
                <a:spcPts val="1400"/>
              </a:spcBef>
            </a:pP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 7702.08 kg             |</a:t>
            </a: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calculates the average payload mass for all missions launched using the F9 v1.1 booster version. The result—7702.08 kg—reflects the typical payload capacity handled by this booster across its operational history.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 </a:t>
            </a:r>
            <a:r>
              <a:rPr lang="en-US" sz="2200" dirty="0" err="1">
                <a:solidFill>
                  <a:schemeClr val="accent3">
                    <a:lumMod val="25000"/>
                  </a:schemeClr>
                </a:solidFill>
                <a:latin typeface="Abadi"/>
              </a:rPr>
              <a:t>FirstGroundLandingDate</a:t>
            </a:r>
            <a:r>
              <a:rPr lang="en-US" sz="2200" dirty="0">
                <a:solidFill>
                  <a:schemeClr val="accent3">
                    <a:lumMod val="25000"/>
                  </a:schemeClr>
                </a:solidFill>
                <a:latin typeface="Abadi"/>
              </a:rPr>
              <a:t> | </a:t>
            </a:r>
          </a:p>
          <a:p>
            <a:pPr>
              <a:lnSpc>
                <a:spcPct val="100000"/>
              </a:lnSpc>
              <a:spcBef>
                <a:spcPts val="1400"/>
              </a:spcBef>
            </a:pPr>
            <a:r>
              <a:rPr lang="en-US" sz="2200" dirty="0">
                <a:solidFill>
                  <a:schemeClr val="accent3">
                    <a:lumMod val="25000"/>
                  </a:schemeClr>
                </a:solidFill>
                <a:latin typeface="Abadi"/>
              </a:rPr>
              <a:t> |------------------------------| </a:t>
            </a:r>
          </a:p>
          <a:p>
            <a:pPr>
              <a:lnSpc>
                <a:spcPct val="100000"/>
              </a:lnSpc>
              <a:spcBef>
                <a:spcPts val="1400"/>
              </a:spcBef>
            </a:pPr>
            <a:r>
              <a:rPr lang="en-US" sz="2200" dirty="0">
                <a:solidFill>
                  <a:schemeClr val="accent3">
                    <a:lumMod val="25000"/>
                  </a:schemeClr>
                </a:solidFill>
                <a:latin typeface="Abadi"/>
              </a:rPr>
              <a:t> | 2015-12-21              |</a:t>
            </a:r>
          </a:p>
          <a:p>
            <a:pPr>
              <a:lnSpc>
                <a:spcPct val="100000"/>
              </a:lnSpc>
              <a:spcBef>
                <a:spcPts val="1400"/>
              </a:spcBef>
            </a:pPr>
            <a:r>
              <a:rPr lang="en-US" sz="2200" dirty="0">
                <a:solidFill>
                  <a:schemeClr val="accent3">
                    <a:lumMod val="25000"/>
                  </a:schemeClr>
                </a:solidFill>
                <a:latin typeface="Abadi"/>
              </a:rPr>
              <a:t>Explanation: This query identifies the earliest date when a Falcon 9 booster successfully landed on a ground pad. The result—December 21, 2015—marks a historic milestone for SpaceX, as it was the first time an orbital-class rocket stage returned safely to land at Landing Zone 1 in Cape Canaveral.</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70000" lnSpcReduction="20000"/>
          </a:bodyPr>
          <a:lstStyle/>
          <a:p>
            <a:pPr>
              <a:lnSpc>
                <a:spcPct val="100000"/>
              </a:lnSpc>
              <a:spcBef>
                <a:spcPts val="1400"/>
              </a:spcBef>
            </a:pPr>
            <a:r>
              <a:rPr lang="en-US" sz="2200" dirty="0">
                <a:solidFill>
                  <a:schemeClr val="accent3">
                    <a:lumMod val="25000"/>
                  </a:schemeClr>
                </a:solidFill>
                <a:latin typeface="Abadi"/>
              </a:rPr>
              <a:t>| </a:t>
            </a:r>
            <a:r>
              <a:rPr lang="en-US" sz="2200" dirty="0" err="1">
                <a:solidFill>
                  <a:schemeClr val="accent3">
                    <a:lumMod val="25000"/>
                  </a:schemeClr>
                </a:solidFill>
                <a:latin typeface="Abadi"/>
              </a:rPr>
              <a:t>BoosterVersion</a:t>
            </a:r>
            <a:r>
              <a:rPr lang="en-US" sz="2200" dirty="0">
                <a:solidFill>
                  <a:schemeClr val="accent3">
                    <a:lumMod val="25000"/>
                  </a:schemeClr>
                </a:solidFill>
                <a:latin typeface="Abadi"/>
              </a:rPr>
              <a:t>     | </a:t>
            </a:r>
          </a:p>
          <a:p>
            <a:pPr>
              <a:lnSpc>
                <a:spcPct val="100000"/>
              </a:lnSpc>
              <a:spcBef>
                <a:spcPts val="1400"/>
              </a:spcBef>
            </a:pP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 F9 FT B1022       | </a:t>
            </a:r>
          </a:p>
          <a:p>
            <a:pPr>
              <a:lnSpc>
                <a:spcPct val="100000"/>
              </a:lnSpc>
              <a:spcBef>
                <a:spcPts val="1400"/>
              </a:spcBef>
            </a:pPr>
            <a:r>
              <a:rPr lang="en-US" sz="2200" dirty="0">
                <a:solidFill>
                  <a:schemeClr val="accent3">
                    <a:lumMod val="25000"/>
                  </a:schemeClr>
                </a:solidFill>
                <a:latin typeface="Abadi"/>
              </a:rPr>
              <a:t>| F9 B4 B1040       | </a:t>
            </a:r>
          </a:p>
          <a:p>
            <a:pPr>
              <a:lnSpc>
                <a:spcPct val="100000"/>
              </a:lnSpc>
              <a:spcBef>
                <a:spcPts val="1400"/>
              </a:spcBef>
            </a:pPr>
            <a:r>
              <a:rPr lang="en-US" sz="2200" dirty="0">
                <a:solidFill>
                  <a:schemeClr val="accent3">
                    <a:lumMod val="25000"/>
                  </a:schemeClr>
                </a:solidFill>
                <a:latin typeface="Abadi"/>
              </a:rPr>
              <a:t>| F9 B5 B1046.3    | </a:t>
            </a:r>
          </a:p>
          <a:p>
            <a:pPr>
              <a:lnSpc>
                <a:spcPct val="100000"/>
              </a:lnSpc>
              <a:spcBef>
                <a:spcPts val="1400"/>
              </a:spcBef>
            </a:pPr>
            <a:r>
              <a:rPr lang="en-US" sz="2200" dirty="0">
                <a:solidFill>
                  <a:schemeClr val="accent3">
                    <a:lumMod val="25000"/>
                  </a:schemeClr>
                </a:solidFill>
                <a:latin typeface="Abadi"/>
              </a:rPr>
              <a:t>| F9 B5 B1051.2    | </a:t>
            </a:r>
          </a:p>
          <a:p>
            <a:pPr>
              <a:lnSpc>
                <a:spcPct val="100000"/>
              </a:lnSpc>
              <a:spcBef>
                <a:spcPts val="1400"/>
              </a:spcBef>
            </a:pPr>
            <a:r>
              <a:rPr lang="en-US" sz="2200" dirty="0">
                <a:solidFill>
                  <a:schemeClr val="accent3">
                    <a:lumMod val="25000"/>
                  </a:schemeClr>
                </a:solidFill>
                <a:latin typeface="Abadi"/>
              </a:rPr>
              <a:t>| F9 B5 B1056.4    |</a:t>
            </a:r>
          </a:p>
          <a:p>
            <a:pPr>
              <a:lnSpc>
                <a:spcPct val="100000"/>
              </a:lnSpc>
              <a:spcBef>
                <a:spcPts val="1400"/>
              </a:spcBef>
            </a:pPr>
            <a:r>
              <a:rPr lang="en-US" sz="2200" dirty="0">
                <a:solidFill>
                  <a:schemeClr val="accent3">
                    <a:lumMod val="25000"/>
                  </a:schemeClr>
                </a:solidFill>
                <a:latin typeface="Abadi"/>
              </a:rPr>
              <a:t>Explanation: This query filters the dataset to list boosters that:</a:t>
            </a:r>
          </a:p>
          <a:p>
            <a:pPr>
              <a:lnSpc>
                <a:spcPct val="100000"/>
              </a:lnSpc>
              <a:spcBef>
                <a:spcPts val="1400"/>
              </a:spcBef>
            </a:pPr>
            <a:r>
              <a:rPr lang="en-US" sz="2200" dirty="0">
                <a:solidFill>
                  <a:schemeClr val="accent3">
                    <a:lumMod val="25000"/>
                  </a:schemeClr>
                </a:solidFill>
                <a:latin typeface="Abadi"/>
              </a:rPr>
              <a:t>- Successfully landed on a drone ship</a:t>
            </a:r>
          </a:p>
          <a:p>
            <a:pPr>
              <a:lnSpc>
                <a:spcPct val="100000"/>
              </a:lnSpc>
              <a:spcBef>
                <a:spcPts val="1400"/>
              </a:spcBef>
            </a:pPr>
            <a:r>
              <a:rPr lang="en-US" sz="2200" dirty="0">
                <a:solidFill>
                  <a:schemeClr val="accent3">
                    <a:lumMod val="25000"/>
                  </a:schemeClr>
                </a:solidFill>
                <a:latin typeface="Abadi"/>
              </a:rPr>
              <a:t>- Carried a payload mass between 4000 and 6000 kg</a:t>
            </a:r>
          </a:p>
          <a:p>
            <a:pPr>
              <a:lnSpc>
                <a:spcPct val="100000"/>
              </a:lnSpc>
              <a:spcBef>
                <a:spcPts val="1400"/>
              </a:spcBef>
            </a:pPr>
            <a:r>
              <a:rPr lang="en-US" sz="2200" dirty="0">
                <a:solidFill>
                  <a:schemeClr val="accent3">
                    <a:lumMod val="25000"/>
                  </a:schemeClr>
                </a:solidFill>
                <a:latin typeface="Abadi"/>
              </a:rPr>
              <a:t>These missions demonstrate SpaceX’s ability to recover boosters under moderate payload conditions, contributing to cost-effective reusability</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Class | </a:t>
            </a:r>
            <a:r>
              <a:rPr lang="en-US" sz="2200" dirty="0" err="1">
                <a:solidFill>
                  <a:schemeClr val="accent3">
                    <a:lumMod val="25000"/>
                  </a:schemeClr>
                </a:solidFill>
                <a:latin typeface="Abadi" panose="020B0604020104020204" pitchFamily="34" charset="0"/>
              </a:rPr>
              <a:t>OutcomeCount</a:t>
            </a:r>
            <a:r>
              <a:rPr lang="en-US" sz="2200" dirty="0">
                <a:solidFill>
                  <a:schemeClr val="accent3">
                    <a:lumMod val="25000"/>
                  </a:schemeClr>
                </a:solidFill>
                <a:latin typeface="Abadi" panose="020B0604020104020204" pitchFamily="34" charset="0"/>
              </a:rPr>
              <a:t> | </a:t>
            </a:r>
          </a:p>
          <a:p>
            <a:pPr>
              <a:lnSpc>
                <a:spcPct val="100000"/>
              </a:lnSpc>
              <a:spcBef>
                <a:spcPts val="1400"/>
              </a:spcBef>
            </a:pP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 0      | 15            | </a:t>
            </a:r>
          </a:p>
          <a:p>
            <a:pPr>
              <a:lnSpc>
                <a:spcPct val="100000"/>
              </a:lnSpc>
              <a:spcBef>
                <a:spcPts val="1400"/>
              </a:spcBef>
            </a:pPr>
            <a:r>
              <a:rPr lang="en-US" sz="2200" dirty="0">
                <a:solidFill>
                  <a:schemeClr val="accent3">
                    <a:lumMod val="25000"/>
                  </a:schemeClr>
                </a:solidFill>
                <a:latin typeface="Abadi" panose="020B0604020104020204" pitchFamily="34" charset="0"/>
              </a:rPr>
              <a:t>| 1      | 85            |</a:t>
            </a: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groups all launch records by the Class column, where:</a:t>
            </a:r>
          </a:p>
          <a:p>
            <a:pPr>
              <a:lnSpc>
                <a:spcPct val="100000"/>
              </a:lnSpc>
              <a:spcBef>
                <a:spcPts val="1400"/>
              </a:spcBef>
            </a:pPr>
            <a:r>
              <a:rPr lang="en-US" sz="2200" dirty="0">
                <a:solidFill>
                  <a:schemeClr val="accent3">
                    <a:lumMod val="25000"/>
                  </a:schemeClr>
                </a:solidFill>
                <a:latin typeface="Abadi" panose="020B0604020104020204" pitchFamily="34" charset="0"/>
              </a:rPr>
              <a:t>- 1 represents a successful mission</a:t>
            </a:r>
          </a:p>
          <a:p>
            <a:pPr>
              <a:lnSpc>
                <a:spcPct val="100000"/>
              </a:lnSpc>
              <a:spcBef>
                <a:spcPts val="1400"/>
              </a:spcBef>
            </a:pPr>
            <a:r>
              <a:rPr lang="en-US" sz="2200" dirty="0">
                <a:solidFill>
                  <a:schemeClr val="accent3">
                    <a:lumMod val="25000"/>
                  </a:schemeClr>
                </a:solidFill>
                <a:latin typeface="Abadi" panose="020B0604020104020204" pitchFamily="34" charset="0"/>
              </a:rPr>
              <a:t>- 0 represents a failed mission</a:t>
            </a:r>
          </a:p>
          <a:p>
            <a:pPr>
              <a:lnSpc>
                <a:spcPct val="100000"/>
              </a:lnSpc>
              <a:spcBef>
                <a:spcPts val="1400"/>
              </a:spcBef>
            </a:pPr>
            <a:r>
              <a:rPr lang="en-US" sz="2200" dirty="0">
                <a:solidFill>
                  <a:schemeClr val="accent3">
                    <a:lumMod val="25000"/>
                  </a:schemeClr>
                </a:solidFill>
                <a:latin typeface="Abadi" panose="020B0604020104020204" pitchFamily="34" charset="0"/>
              </a:rPr>
              <a:t>The result shows that out of 100 missions, 85 were successful and 15 failed, giving SpaceX an impressive success rate of 85%.</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(kg) | </a:t>
            </a:r>
          </a:p>
          <a:p>
            <a:pPr>
              <a:lnSpc>
                <a:spcPct val="100000"/>
              </a:lnSpc>
              <a:spcBef>
                <a:spcPts val="1400"/>
              </a:spcBef>
            </a:pP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 F9 B5 B1048.4    | 15600                |</a:t>
            </a:r>
          </a:p>
          <a:p>
            <a:pPr>
              <a:lnSpc>
                <a:spcPct val="100000"/>
              </a:lnSpc>
              <a:spcBef>
                <a:spcPts val="1400"/>
              </a:spcBef>
            </a:pPr>
            <a:r>
              <a:rPr lang="en-US" sz="2200" dirty="0">
                <a:solidFill>
                  <a:schemeClr val="accent3">
                    <a:lumMod val="25000"/>
                  </a:schemeClr>
                </a:solidFill>
                <a:latin typeface="Abadi" panose="020B0604020104020204" pitchFamily="34" charset="0"/>
              </a:rPr>
              <a:t>Explanation: This query identifies the booster(s) that carried the heaviest payload recorded in the dataset. It uses a subquery to find the maximum payload mass and returns all booster versions that match that value. This helps highlight the most capable hardware in SpaceX’s fleet.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 </a:t>
            </a:r>
            <a:r>
              <a:rPr lang="en-US" sz="2200" dirty="0" err="1">
                <a:solidFill>
                  <a:schemeClr val="accent3">
                    <a:lumMod val="25000"/>
                  </a:schemeClr>
                </a:solidFill>
                <a:latin typeface="Abadi"/>
              </a:rPr>
              <a:t>BoosterVersion</a:t>
            </a:r>
            <a:r>
              <a:rPr lang="en-US" sz="2200" dirty="0">
                <a:solidFill>
                  <a:schemeClr val="accent3">
                    <a:lumMod val="25000"/>
                  </a:schemeClr>
                </a:solidFill>
                <a:latin typeface="Abadi"/>
              </a:rPr>
              <a:t> |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     | </a:t>
            </a:r>
            <a:r>
              <a:rPr lang="en-US" sz="2200" dirty="0" err="1">
                <a:solidFill>
                  <a:schemeClr val="accent3">
                    <a:lumMod val="25000"/>
                  </a:schemeClr>
                </a:solidFill>
                <a:latin typeface="Abadi"/>
              </a:rPr>
              <a:t>LandingOutcome</a:t>
            </a:r>
            <a:r>
              <a:rPr lang="en-US" sz="2200" dirty="0">
                <a:solidFill>
                  <a:schemeClr val="accent3">
                    <a:lumMod val="25000"/>
                  </a:schemeClr>
                </a:solidFill>
                <a:latin typeface="Abadi"/>
              </a:rPr>
              <a:t>       | Date       | </a:t>
            </a:r>
          </a:p>
          <a:p>
            <a:pPr>
              <a:lnSpc>
                <a:spcPct val="100000"/>
              </a:lnSpc>
              <a:spcBef>
                <a:spcPts val="1400"/>
              </a:spcBef>
            </a:pP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 F9 v1.1 B1012  | CCAFS SLC 40   | Failure (drone ship)  | 2015-01-10 | </a:t>
            </a:r>
          </a:p>
          <a:p>
            <a:pPr>
              <a:lnSpc>
                <a:spcPct val="100000"/>
              </a:lnSpc>
              <a:spcBef>
                <a:spcPts val="1400"/>
              </a:spcBef>
            </a:pPr>
            <a:r>
              <a:rPr lang="en-US" sz="2200" dirty="0">
                <a:solidFill>
                  <a:schemeClr val="accent3">
                    <a:lumMod val="25000"/>
                  </a:schemeClr>
                </a:solidFill>
                <a:latin typeface="Abadi"/>
              </a:rPr>
              <a:t>| F9 v1.1 B1015  | CCAFS SLC 40   | Failure (drone ship)  | 2015-04-14 | </a:t>
            </a:r>
          </a:p>
          <a:p>
            <a:pPr>
              <a:lnSpc>
                <a:spcPct val="100000"/>
              </a:lnSpc>
              <a:spcBef>
                <a:spcPts val="1400"/>
              </a:spcBef>
            </a:pPr>
            <a:r>
              <a:rPr lang="en-US" sz="2200" dirty="0">
                <a:solidFill>
                  <a:schemeClr val="accent3">
                    <a:lumMod val="25000"/>
                  </a:schemeClr>
                </a:solidFill>
                <a:latin typeface="Abadi"/>
              </a:rPr>
              <a:t>| F9 v1.1 B1019  | CCAFS SLC 40   | Failure (drone ship)  | 2015-06-28 |</a:t>
            </a:r>
          </a:p>
          <a:p>
            <a:pPr>
              <a:lnSpc>
                <a:spcPct val="100000"/>
              </a:lnSpc>
              <a:spcBef>
                <a:spcPts val="1400"/>
              </a:spcBef>
            </a:pPr>
            <a:r>
              <a:rPr lang="en-US" sz="2200" dirty="0">
                <a:solidFill>
                  <a:schemeClr val="accent3">
                    <a:lumMod val="25000"/>
                  </a:schemeClr>
                </a:solidFill>
                <a:latin typeface="Abadi"/>
              </a:rPr>
              <a:t>Explanation: This query filters the dataset to show all failed drone ship landings that occurred in 2015. It returns the booster version, launch site, and landing outcome for each relevant mission. These early failures were part of SpaceX’s iterative development of reusable rocket technology.</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 </a:t>
            </a:r>
            <a:r>
              <a:rPr lang="en-US" sz="1600" dirty="0" err="1">
                <a:solidFill>
                  <a:schemeClr val="accent3">
                    <a:lumMod val="25000"/>
                  </a:schemeClr>
                </a:solidFill>
                <a:latin typeface="Abadi"/>
              </a:rPr>
              <a:t>LandingOutcome</a:t>
            </a:r>
            <a:r>
              <a:rPr lang="en-US" sz="1600" dirty="0">
                <a:solidFill>
                  <a:schemeClr val="accent3">
                    <a:lumMod val="25000"/>
                  </a:schemeClr>
                </a:solidFill>
                <a:latin typeface="Abadi"/>
              </a:rPr>
              <a:t>          | </a:t>
            </a:r>
            <a:r>
              <a:rPr lang="en-US" sz="1600" dirty="0" err="1">
                <a:solidFill>
                  <a:schemeClr val="accent3">
                    <a:lumMod val="25000"/>
                  </a:schemeClr>
                </a:solidFill>
                <a:latin typeface="Abadi"/>
              </a:rPr>
              <a:t>OutcomeCount</a:t>
            </a:r>
            <a:r>
              <a:rPr lang="en-US" sz="1600" dirty="0">
                <a:solidFill>
                  <a:schemeClr val="accent3">
                    <a:lumMod val="25000"/>
                  </a:schemeClr>
                </a:solidFill>
                <a:latin typeface="Abadi"/>
              </a:rPr>
              <a:t> | </a:t>
            </a:r>
          </a:p>
          <a:p>
            <a:pPr>
              <a:lnSpc>
                <a:spcPct val="100000"/>
              </a:lnSpc>
              <a:spcBef>
                <a:spcPts val="1400"/>
              </a:spcBef>
            </a:pPr>
            <a:r>
              <a:rPr lang="en-US" sz="1600" dirty="0">
                <a:solidFill>
                  <a:schemeClr val="accent3">
                    <a:lumMod val="25000"/>
                  </a:schemeClr>
                </a:solidFill>
                <a:latin typeface="Abadi"/>
              </a:rPr>
              <a:t>|-------------------------|--------------| </a:t>
            </a:r>
          </a:p>
          <a:p>
            <a:pPr>
              <a:lnSpc>
                <a:spcPct val="100000"/>
              </a:lnSpc>
              <a:spcBef>
                <a:spcPts val="1400"/>
              </a:spcBef>
            </a:pPr>
            <a:r>
              <a:rPr lang="en-US" sz="1600" dirty="0">
                <a:solidFill>
                  <a:schemeClr val="accent3">
                    <a:lumMod val="25000"/>
                  </a:schemeClr>
                </a:solidFill>
                <a:latin typeface="Abadi"/>
              </a:rPr>
              <a:t>| No attempt              | 12           | </a:t>
            </a:r>
          </a:p>
          <a:p>
            <a:pPr>
              <a:lnSpc>
                <a:spcPct val="100000"/>
              </a:lnSpc>
              <a:spcBef>
                <a:spcPts val="1400"/>
              </a:spcBef>
            </a:pPr>
            <a:r>
              <a:rPr lang="en-US" sz="1600" dirty="0">
                <a:solidFill>
                  <a:schemeClr val="accent3">
                    <a:lumMod val="25000"/>
                  </a:schemeClr>
                </a:solidFill>
                <a:latin typeface="Abadi"/>
              </a:rPr>
              <a:t>| Failure (drone ship)    | 5            | </a:t>
            </a:r>
          </a:p>
          <a:p>
            <a:pPr>
              <a:lnSpc>
                <a:spcPct val="100000"/>
              </a:lnSpc>
              <a:spcBef>
                <a:spcPts val="1400"/>
              </a:spcBef>
            </a:pPr>
            <a:r>
              <a:rPr lang="en-US" sz="1600" dirty="0">
                <a:solidFill>
                  <a:schemeClr val="accent3">
                    <a:lumMod val="25000"/>
                  </a:schemeClr>
                </a:solidFill>
                <a:latin typeface="Abadi"/>
              </a:rPr>
              <a:t>| Success (ground pad)    | 3            | </a:t>
            </a:r>
          </a:p>
          <a:p>
            <a:pPr>
              <a:lnSpc>
                <a:spcPct val="100000"/>
              </a:lnSpc>
              <a:spcBef>
                <a:spcPts val="1400"/>
              </a:spcBef>
            </a:pPr>
            <a:r>
              <a:rPr lang="en-US" sz="1600" dirty="0">
                <a:solidFill>
                  <a:schemeClr val="accent3">
                    <a:lumMod val="25000"/>
                  </a:schemeClr>
                </a:solidFill>
                <a:latin typeface="Abadi"/>
              </a:rPr>
              <a:t>| Success (drone ship)    | 2            | </a:t>
            </a:r>
          </a:p>
          <a:p>
            <a:pPr>
              <a:lnSpc>
                <a:spcPct val="100000"/>
              </a:lnSpc>
              <a:spcBef>
                <a:spcPts val="1400"/>
              </a:spcBef>
            </a:pPr>
            <a:r>
              <a:rPr lang="en-US" sz="1600" dirty="0">
                <a:solidFill>
                  <a:schemeClr val="accent3">
                    <a:lumMod val="25000"/>
                  </a:schemeClr>
                </a:solidFill>
                <a:latin typeface="Abadi"/>
              </a:rPr>
              <a:t>| Failure (parachute)     | 1            |</a:t>
            </a:r>
          </a:p>
          <a:p>
            <a:pPr>
              <a:lnSpc>
                <a:spcPct val="100000"/>
              </a:lnSpc>
              <a:spcBef>
                <a:spcPts val="1400"/>
              </a:spcBef>
            </a:pPr>
            <a:r>
              <a:rPr lang="en-US" sz="1600" dirty="0">
                <a:solidFill>
                  <a:schemeClr val="accent3">
                    <a:lumMod val="25000"/>
                  </a:schemeClr>
                </a:solidFill>
                <a:latin typeface="Abadi"/>
              </a:rPr>
              <a:t>Explanation: This query ranks all landing outcomes during the specified period by their frequency. It reveals that “No attempt” was the most common outcome early in SpaceX’s launch history, followed by drone ship failures as they began testing reusability. The first successful ground pad and drone ship landings also appear, marking key milestones in their recovery program.</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4378187" cy="4351338"/>
          </a:xfrm>
          <a:prstGeom prst="rect">
            <a:avLst/>
          </a:prstGeom>
        </p:spPr>
        <p:txBody>
          <a:bodyPr lIns="91440" tIns="45720" rIns="91440" bIns="45720" anchor="t">
            <a:normAutofit fontScale="70000" lnSpcReduction="20000"/>
          </a:bodyPr>
          <a:lstStyle/>
          <a:p>
            <a:pPr>
              <a:lnSpc>
                <a:spcPct val="100000"/>
              </a:lnSpc>
              <a:spcBef>
                <a:spcPts val="1400"/>
              </a:spcBef>
            </a:pPr>
            <a:r>
              <a:rPr lang="en-US" sz="2200" dirty="0">
                <a:solidFill>
                  <a:schemeClr val="accent3">
                    <a:lumMod val="25000"/>
                  </a:schemeClr>
                </a:solidFill>
                <a:latin typeface="Abadi"/>
              </a:rPr>
              <a:t>- The map displays the geographic spread of SpaceX’s launch infrastructure across the U.S.</a:t>
            </a:r>
          </a:p>
          <a:p>
            <a:pPr>
              <a:lnSpc>
                <a:spcPct val="100000"/>
              </a:lnSpc>
              <a:spcBef>
                <a:spcPts val="1400"/>
              </a:spcBef>
            </a:pPr>
            <a:r>
              <a:rPr lang="en-US" sz="2200" dirty="0">
                <a:solidFill>
                  <a:schemeClr val="accent3">
                    <a:lumMod val="25000"/>
                  </a:schemeClr>
                </a:solidFill>
                <a:latin typeface="Abadi"/>
              </a:rPr>
              <a:t>- Two sites are located at Cape Canaveral, Florida, one at Kennedy Space Center, and one at Vandenberg Air Force Base, California.</a:t>
            </a:r>
          </a:p>
          <a:p>
            <a:pPr>
              <a:lnSpc>
                <a:spcPct val="100000"/>
              </a:lnSpc>
              <a:spcBef>
                <a:spcPts val="1400"/>
              </a:spcBef>
            </a:pPr>
            <a:r>
              <a:rPr lang="en-US" sz="2200" dirty="0">
                <a:solidFill>
                  <a:schemeClr val="accent3">
                    <a:lumMod val="25000"/>
                  </a:schemeClr>
                </a:solidFill>
                <a:latin typeface="Abadi"/>
              </a:rPr>
              <a:t>- This distribution supports launches to a variety of orbits:</a:t>
            </a:r>
          </a:p>
          <a:p>
            <a:pPr>
              <a:lnSpc>
                <a:spcPct val="100000"/>
              </a:lnSpc>
              <a:spcBef>
                <a:spcPts val="1400"/>
              </a:spcBef>
            </a:pPr>
            <a:r>
              <a:rPr lang="en-US" sz="2200" dirty="0">
                <a:solidFill>
                  <a:schemeClr val="accent3">
                    <a:lumMod val="25000"/>
                  </a:schemeClr>
                </a:solidFill>
                <a:latin typeface="Abadi"/>
              </a:rPr>
              <a:t>- East Coast sites (Florida) are ideal for equatorial and geostationary orbits.</a:t>
            </a:r>
          </a:p>
          <a:p>
            <a:pPr>
              <a:lnSpc>
                <a:spcPct val="100000"/>
              </a:lnSpc>
              <a:spcBef>
                <a:spcPts val="1400"/>
              </a:spcBef>
            </a:pPr>
            <a:r>
              <a:rPr lang="en-US" sz="2200" dirty="0">
                <a:solidFill>
                  <a:schemeClr val="accent3">
                    <a:lumMod val="25000"/>
                  </a:schemeClr>
                </a:solidFill>
                <a:latin typeface="Abadi"/>
              </a:rPr>
              <a:t>- West Coast site (California) is better suited for polar and sun-synchronous orbits.</a:t>
            </a:r>
          </a:p>
          <a:p>
            <a:pPr>
              <a:lnSpc>
                <a:spcPct val="100000"/>
              </a:lnSpc>
              <a:spcBef>
                <a:spcPts val="1400"/>
              </a:spcBef>
            </a:pPr>
            <a:r>
              <a:rPr lang="en-US" sz="2200" dirty="0">
                <a:solidFill>
                  <a:schemeClr val="accent3">
                    <a:lumMod val="25000"/>
                  </a:schemeClr>
                </a:solidFill>
                <a:latin typeface="Abadi"/>
              </a:rPr>
              <a:t>- The map helps visualize strategic placement of launch facilities to optimize mission flexibility and orbital access</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Global Distribution of SpaceX Launch Sites</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DCDF1C64-6C8F-4E85-A3E8-AE82A3970E24}"/>
              </a:ext>
            </a:extLst>
          </p:cNvPr>
          <p:cNvPicPr>
            <a:picLocks noChangeAspect="1"/>
          </p:cNvPicPr>
          <p:nvPr/>
        </p:nvPicPr>
        <p:blipFill>
          <a:blip r:embed="rId3"/>
          <a:stretch>
            <a:fillRect/>
          </a:stretch>
        </p:blipFill>
        <p:spPr>
          <a:xfrm>
            <a:off x="5302864" y="1701487"/>
            <a:ext cx="6645216" cy="395512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791546" cy="4351338"/>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 This map visualizes individual launch outcomes at each site using color-coded markers.</a:t>
            </a:r>
          </a:p>
          <a:p>
            <a:pPr>
              <a:lnSpc>
                <a:spcPct val="100000"/>
              </a:lnSpc>
              <a:spcBef>
                <a:spcPts val="1400"/>
              </a:spcBef>
            </a:pPr>
            <a:r>
              <a:rPr lang="en-US" sz="2200" dirty="0">
                <a:solidFill>
                  <a:schemeClr val="accent3">
                    <a:lumMod val="25000"/>
                  </a:schemeClr>
                </a:solidFill>
                <a:latin typeface="Abadi"/>
              </a:rPr>
              <a:t>- Cape Canaveral sites show a mix of outcomes, reflecting early testing and later improvements.</a:t>
            </a:r>
          </a:p>
          <a:p>
            <a:pPr>
              <a:lnSpc>
                <a:spcPct val="100000"/>
              </a:lnSpc>
              <a:spcBef>
                <a:spcPts val="1400"/>
              </a:spcBef>
            </a:pPr>
            <a:r>
              <a:rPr lang="en-US" sz="2200" dirty="0">
                <a:solidFill>
                  <a:schemeClr val="accent3">
                    <a:lumMod val="25000"/>
                  </a:schemeClr>
                </a:solidFill>
                <a:latin typeface="Abadi"/>
              </a:rPr>
              <a:t>- KSC LC-39A and VAFB SLC-4E display mostly green markers, indicating higher success consistency.</a:t>
            </a:r>
          </a:p>
          <a:p>
            <a:pPr>
              <a:lnSpc>
                <a:spcPct val="100000"/>
              </a:lnSpc>
              <a:spcBef>
                <a:spcPts val="1400"/>
              </a:spcBef>
            </a:pPr>
            <a:r>
              <a:rPr lang="en-US" sz="2200" dirty="0">
                <a:solidFill>
                  <a:schemeClr val="accent3">
                    <a:lumMod val="25000"/>
                  </a:schemeClr>
                </a:solidFill>
                <a:latin typeface="Abadi"/>
              </a:rPr>
              <a:t>- The visual clustering of outcomes helps identify site-specific reliability and operational maturity over time.</a:t>
            </a: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Launch Outcomes by Location: Success vs. Failure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215675DD-B6A2-C0F9-523D-D53ACEBBDA46}"/>
              </a:ext>
            </a:extLst>
          </p:cNvPr>
          <p:cNvPicPr>
            <a:picLocks noChangeAspect="1"/>
          </p:cNvPicPr>
          <p:nvPr/>
        </p:nvPicPr>
        <p:blipFill>
          <a:blip r:embed="rId3"/>
          <a:stretch>
            <a:fillRect/>
          </a:stretch>
        </p:blipFill>
        <p:spPr>
          <a:xfrm>
            <a:off x="5561557" y="2225680"/>
            <a:ext cx="6383979" cy="355122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2004525"/>
            <a:ext cx="5054593" cy="4314825"/>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 This map highlights the strategic placement of the launch site relative to key infrastructure.</a:t>
            </a:r>
          </a:p>
          <a:p>
            <a:pPr>
              <a:lnSpc>
                <a:spcPct val="100000"/>
              </a:lnSpc>
              <a:spcBef>
                <a:spcPts val="1400"/>
              </a:spcBef>
            </a:pPr>
            <a:r>
              <a:rPr lang="en-US" sz="2200" dirty="0">
                <a:solidFill>
                  <a:schemeClr val="accent3">
                    <a:lumMod val="25000"/>
                  </a:schemeClr>
                </a:solidFill>
                <a:latin typeface="Abadi"/>
              </a:rPr>
              <a:t>- Proximity to coastline is crucial for safe rocket trajectory over open water.</a:t>
            </a:r>
          </a:p>
          <a:p>
            <a:pPr>
              <a:lnSpc>
                <a:spcPct val="100000"/>
              </a:lnSpc>
              <a:spcBef>
                <a:spcPts val="1400"/>
              </a:spcBef>
            </a:pPr>
            <a:r>
              <a:rPr lang="en-US" sz="2200" dirty="0">
                <a:solidFill>
                  <a:schemeClr val="accent3">
                    <a:lumMod val="25000"/>
                  </a:schemeClr>
                </a:solidFill>
                <a:latin typeface="Abadi"/>
              </a:rPr>
              <a:t>- Nearby highways and railways support efficient transport of rocket components and personnel.</a:t>
            </a:r>
          </a:p>
          <a:p>
            <a:pPr>
              <a:lnSpc>
                <a:spcPct val="100000"/>
              </a:lnSpc>
              <a:spcBef>
                <a:spcPts val="1400"/>
              </a:spcBef>
            </a:pPr>
            <a:r>
              <a:rPr lang="en-US" sz="2200" dirty="0">
                <a:solidFill>
                  <a:schemeClr val="accent3">
                    <a:lumMod val="25000"/>
                  </a:schemeClr>
                </a:solidFill>
                <a:latin typeface="Abadi"/>
              </a:rPr>
              <a:t>- The calculated distances (e.g., “1.8 km to highway”) provide insight into logistical accessibility and site selection rationale.</a:t>
            </a: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Launch Site Proximity Analysis: Infrastructure &amp; Coastline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D97939F2-345A-CE1D-5ADD-DD1B5A6FA3BF}"/>
              </a:ext>
            </a:extLst>
          </p:cNvPr>
          <p:cNvPicPr>
            <a:picLocks noChangeAspect="1"/>
          </p:cNvPicPr>
          <p:nvPr/>
        </p:nvPicPr>
        <p:blipFill>
          <a:blip r:embed="rId3"/>
          <a:stretch>
            <a:fillRect/>
          </a:stretch>
        </p:blipFill>
        <p:spPr>
          <a:xfrm>
            <a:off x="5824603" y="2177140"/>
            <a:ext cx="5995672" cy="384843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490922" cy="4351338"/>
          </a:xfrm>
          <a:prstGeom prst="rect">
            <a:avLst/>
          </a:prstGeom>
        </p:spPr>
        <p:txBody>
          <a:bodyPr lIns="91440" tIns="45720" rIns="91440" bIns="45720" anchor="t">
            <a:normAutofit fontScale="85000" lnSpcReduction="20000"/>
          </a:bodyPr>
          <a:lstStyle/>
          <a:p>
            <a:pPr>
              <a:lnSpc>
                <a:spcPct val="100000"/>
              </a:lnSpc>
              <a:spcBef>
                <a:spcPts val="1400"/>
              </a:spcBef>
            </a:pPr>
            <a:r>
              <a:rPr lang="en-US" sz="2200" dirty="0">
                <a:solidFill>
                  <a:schemeClr val="accent3">
                    <a:lumMod val="25000"/>
                  </a:schemeClr>
                </a:solidFill>
                <a:latin typeface="Abadi"/>
              </a:rPr>
              <a:t>- The pie chart provides a visual breakdown of how successful launches are distributed across SpaceX’s launch sites.</a:t>
            </a:r>
          </a:p>
          <a:p>
            <a:pPr>
              <a:lnSpc>
                <a:spcPct val="100000"/>
              </a:lnSpc>
              <a:spcBef>
                <a:spcPts val="1400"/>
              </a:spcBef>
            </a:pPr>
            <a:r>
              <a:rPr lang="en-US" sz="2200" dirty="0">
                <a:solidFill>
                  <a:schemeClr val="accent3">
                    <a:lumMod val="25000"/>
                  </a:schemeClr>
                </a:solidFill>
                <a:latin typeface="Abadi"/>
              </a:rPr>
              <a:t>- KSC LC-39A and CCAFS SLC-40 typically dominate the chart, reflecting their high launch frequency and reliability.</a:t>
            </a:r>
          </a:p>
          <a:p>
            <a:pPr>
              <a:lnSpc>
                <a:spcPct val="100000"/>
              </a:lnSpc>
              <a:spcBef>
                <a:spcPts val="1400"/>
              </a:spcBef>
            </a:pPr>
            <a:r>
              <a:rPr lang="en-US" sz="2200" dirty="0">
                <a:solidFill>
                  <a:schemeClr val="accent3">
                    <a:lumMod val="25000"/>
                  </a:schemeClr>
                </a:solidFill>
                <a:latin typeface="Abadi"/>
              </a:rPr>
              <a:t>- VAFB SLC-4E may have a smaller slice, indicating fewer missions—often for polar orbits.</a:t>
            </a:r>
          </a:p>
          <a:p>
            <a:pPr>
              <a:lnSpc>
                <a:spcPct val="100000"/>
              </a:lnSpc>
              <a:spcBef>
                <a:spcPts val="1400"/>
              </a:spcBef>
            </a:pPr>
            <a:r>
              <a:rPr lang="en-US" sz="2200" dirty="0">
                <a:solidFill>
                  <a:schemeClr val="accent3">
                    <a:lumMod val="25000"/>
                  </a:schemeClr>
                </a:solidFill>
                <a:latin typeface="Abadi"/>
              </a:rPr>
              <a:t>- This visualization helps identify which sites contribute most to SpaceX’s overall mission success and supports site-specific performance analysis</a:t>
            </a: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Launch Success Distribution Across All Sites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7D09E7FC-7D5A-AF87-A011-B4D487B57292}"/>
              </a:ext>
            </a:extLst>
          </p:cNvPr>
          <p:cNvPicPr>
            <a:picLocks noChangeAspect="1"/>
          </p:cNvPicPr>
          <p:nvPr/>
        </p:nvPicPr>
        <p:blipFill>
          <a:blip r:embed="rId3"/>
          <a:stretch>
            <a:fillRect/>
          </a:stretch>
        </p:blipFill>
        <p:spPr>
          <a:xfrm>
            <a:off x="5372717" y="1825625"/>
            <a:ext cx="6256562" cy="409918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4777425"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 This pie chart highlights the launch outcome distribution at the most reliable site.</a:t>
            </a:r>
          </a:p>
          <a:p>
            <a:pPr>
              <a:lnSpc>
                <a:spcPct val="100000"/>
              </a:lnSpc>
              <a:spcBef>
                <a:spcPts val="1400"/>
              </a:spcBef>
            </a:pPr>
            <a:r>
              <a:rPr lang="en-US" sz="2200" dirty="0">
                <a:solidFill>
                  <a:schemeClr val="accent3">
                    <a:lumMod val="25000"/>
                  </a:schemeClr>
                </a:solidFill>
                <a:latin typeface="Abadi"/>
              </a:rPr>
              <a:t>- For example, KSC LC-39A may show a 100% success rate, indicating flawless mission execution.</a:t>
            </a:r>
          </a:p>
          <a:p>
            <a:pPr>
              <a:lnSpc>
                <a:spcPct val="100000"/>
              </a:lnSpc>
              <a:spcBef>
                <a:spcPts val="1400"/>
              </a:spcBef>
            </a:pPr>
            <a:r>
              <a:rPr lang="en-US" sz="2200" dirty="0">
                <a:solidFill>
                  <a:schemeClr val="accent3">
                    <a:lumMod val="25000"/>
                  </a:schemeClr>
                </a:solidFill>
                <a:latin typeface="Abadi"/>
              </a:rPr>
              <a:t>- The visualization emphasizes site-specific reliability, helping stakeholders identify optimal launch locations for future missions.</a:t>
            </a:r>
          </a:p>
          <a:p>
            <a:pPr>
              <a:lnSpc>
                <a:spcPct val="100000"/>
              </a:lnSpc>
              <a:spcBef>
                <a:spcPts val="1400"/>
              </a:spcBef>
            </a:pPr>
            <a:r>
              <a:rPr lang="en-US" sz="2200" dirty="0">
                <a:solidFill>
                  <a:schemeClr val="accent3">
                    <a:lumMod val="25000"/>
                  </a:schemeClr>
                </a:solidFill>
                <a:latin typeface="Abadi"/>
              </a:rPr>
              <a:t>- It also supports comparative analysis with other sites shown in the previous dashboard view.</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Top Performing Launch Site: Success Ratio Breakdown</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6D354F0A-9325-4701-41E9-2A06555A7178}"/>
              </a:ext>
            </a:extLst>
          </p:cNvPr>
          <p:cNvPicPr>
            <a:picLocks noChangeAspect="1"/>
          </p:cNvPicPr>
          <p:nvPr/>
        </p:nvPicPr>
        <p:blipFill>
          <a:blip r:embed="rId3"/>
          <a:stretch>
            <a:fillRect/>
          </a:stretch>
        </p:blipFill>
        <p:spPr>
          <a:xfrm>
            <a:off x="5586491" y="1704977"/>
            <a:ext cx="6256562" cy="415720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214546"/>
            <a:ext cx="11129715" cy="1962415"/>
          </a:xfrm>
          <a:prstGeom prst="rect">
            <a:avLst/>
          </a:prstGeom>
        </p:spPr>
        <p:txBody>
          <a:bodyPr lIns="91440" tIns="45720" rIns="91440" bIns="45720" anchor="t">
            <a:normAutofit fontScale="5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The scatter plot reveals how payload mass affects launch outcomes across all SpaceX sites.</a:t>
            </a:r>
          </a:p>
          <a:p>
            <a:pPr>
              <a:lnSpc>
                <a:spcPct val="100000"/>
              </a:lnSpc>
              <a:spcBef>
                <a:spcPts val="1400"/>
              </a:spcBef>
            </a:pPr>
            <a:r>
              <a:rPr lang="en-US" sz="2200" dirty="0">
                <a:solidFill>
                  <a:schemeClr val="accent3">
                    <a:lumMod val="25000"/>
                  </a:schemeClr>
                </a:solidFill>
                <a:latin typeface="Abadi" panose="020B0604020104020204" pitchFamily="34" charset="0"/>
              </a:rPr>
              <a:t>- Mid-range payloads (4000–8000 kg) tend to have the highest success rate, especially with F9 B5 boosters.</a:t>
            </a:r>
          </a:p>
          <a:p>
            <a:pPr>
              <a:lnSpc>
                <a:spcPct val="100000"/>
              </a:lnSpc>
              <a:spcBef>
                <a:spcPts val="1400"/>
              </a:spcBef>
            </a:pPr>
            <a:r>
              <a:rPr lang="en-US" sz="2200" dirty="0">
                <a:solidFill>
                  <a:schemeClr val="accent3">
                    <a:lumMod val="25000"/>
                  </a:schemeClr>
                </a:solidFill>
                <a:latin typeface="Abadi" panose="020B0604020104020204" pitchFamily="34" charset="0"/>
              </a:rPr>
              <a:t>- Lower payloads (&lt;4000 kg) show more variability in outcome, possibly due to earlier missions or less mature technology.</a:t>
            </a:r>
          </a:p>
          <a:p>
            <a:pPr>
              <a:lnSpc>
                <a:spcPct val="100000"/>
              </a:lnSpc>
              <a:spcBef>
                <a:spcPts val="1400"/>
              </a:spcBef>
            </a:pPr>
            <a:r>
              <a:rPr lang="en-US" sz="2200" dirty="0">
                <a:solidFill>
                  <a:schemeClr val="accent3">
                    <a:lumMod val="25000"/>
                  </a:schemeClr>
                </a:solidFill>
                <a:latin typeface="Abadi" panose="020B0604020104020204" pitchFamily="34" charset="0"/>
              </a:rPr>
              <a:t>- Heavier payloads (&gt;8000 kg) are mostly successful when launched with newer booster versions like F9 B5 B1051+, indicating improved reliability.</a:t>
            </a:r>
          </a:p>
          <a:p>
            <a:pPr>
              <a:lnSpc>
                <a:spcPct val="100000"/>
              </a:lnSpc>
              <a:spcBef>
                <a:spcPts val="1400"/>
              </a:spcBef>
            </a:pPr>
            <a:r>
              <a:rPr lang="en-US" sz="2200" dirty="0">
                <a:solidFill>
                  <a:schemeClr val="accent3">
                    <a:lumMod val="25000"/>
                  </a:schemeClr>
                </a:solidFill>
                <a:latin typeface="Abadi" panose="020B0604020104020204" pitchFamily="34" charset="0"/>
              </a:rPr>
              <a:t>- The interactive range slider allows users to explore success trends dynamically, helping identify optimal payload bands for mission planning.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Payload Influence on Launch Success Across All Sites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4F4AC2D2-5B53-8BD9-7951-AE2445CE2863}"/>
              </a:ext>
            </a:extLst>
          </p:cNvPr>
          <p:cNvPicPr>
            <a:picLocks noChangeAspect="1"/>
          </p:cNvPicPr>
          <p:nvPr/>
        </p:nvPicPr>
        <p:blipFill>
          <a:blip r:embed="rId3"/>
          <a:stretch>
            <a:fillRect/>
          </a:stretch>
        </p:blipFill>
        <p:spPr>
          <a:xfrm>
            <a:off x="770011" y="1582016"/>
            <a:ext cx="10841616" cy="263253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10891722"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 The Random Forest model has the highest classification accuracy at 91%, making it the top performer in this comparison.</a:t>
            </a:r>
          </a:p>
          <a:p>
            <a:pPr>
              <a:lnSpc>
                <a:spcPct val="100000"/>
              </a:lnSpc>
              <a:spcBef>
                <a:spcPts val="1400"/>
              </a:spcBef>
            </a:pPr>
            <a:r>
              <a:rPr lang="en-US" sz="2200" dirty="0">
                <a:solidFill>
                  <a:schemeClr val="accent3">
                    <a:lumMod val="25000"/>
                  </a:schemeClr>
                </a:solidFill>
                <a:latin typeface="Abadi"/>
              </a:rPr>
              <a:t>- Logistic Regression, while simpler, performs reasonably well but lags behind more complex models like </a:t>
            </a:r>
            <a:r>
              <a:rPr lang="en-US" sz="2200" dirty="0" err="1">
                <a:solidFill>
                  <a:schemeClr val="accent3">
                    <a:lumMod val="25000"/>
                  </a:schemeClr>
                </a:solidFill>
                <a:latin typeface="Abadi"/>
              </a:rPr>
              <a:t>XGBoost</a:t>
            </a:r>
            <a:r>
              <a:rPr lang="en-US" sz="2200" dirty="0">
                <a:solidFill>
                  <a:schemeClr val="accent3">
                    <a:lumMod val="25000"/>
                  </a:schemeClr>
                </a:solidFill>
                <a:latin typeface="Abadi"/>
              </a:rPr>
              <a:t> and SVM.</a:t>
            </a:r>
          </a:p>
          <a:p>
            <a:pPr>
              <a:lnSpc>
                <a:spcPct val="100000"/>
              </a:lnSpc>
              <a:spcBef>
                <a:spcPts val="1400"/>
              </a:spcBef>
            </a:pPr>
            <a:r>
              <a:rPr lang="en-US" sz="2200" dirty="0">
                <a:solidFill>
                  <a:schemeClr val="accent3">
                    <a:lumMod val="25000"/>
                  </a:schemeClr>
                </a:solidFill>
                <a:latin typeface="Abadi"/>
              </a:rPr>
              <a:t>- This visualization helps justify model selection based on performance metrics.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The confusion matrix shows how well the model distinguishes between successful and failed launches.</a:t>
            </a:r>
          </a:p>
          <a:p>
            <a:pPr>
              <a:lnSpc>
                <a:spcPct val="100000"/>
              </a:lnSpc>
              <a:spcBef>
                <a:spcPts val="1400"/>
              </a:spcBef>
            </a:pPr>
            <a:r>
              <a:rPr lang="en-US" sz="2200" dirty="0">
                <a:solidFill>
                  <a:schemeClr val="accent3">
                    <a:lumMod val="25000"/>
                  </a:schemeClr>
                </a:solidFill>
                <a:latin typeface="Abadi" panose="020B0604020104020204" pitchFamily="34" charset="0"/>
              </a:rPr>
              <a:t>- True Positives (bottom-right): Correctly predicted successes.</a:t>
            </a:r>
          </a:p>
          <a:p>
            <a:pPr>
              <a:lnSpc>
                <a:spcPct val="100000"/>
              </a:lnSpc>
              <a:spcBef>
                <a:spcPts val="1400"/>
              </a:spcBef>
            </a:pPr>
            <a:r>
              <a:rPr lang="en-US" sz="2200" dirty="0">
                <a:solidFill>
                  <a:schemeClr val="accent3">
                    <a:lumMod val="25000"/>
                  </a:schemeClr>
                </a:solidFill>
                <a:latin typeface="Abadi" panose="020B0604020104020204" pitchFamily="34" charset="0"/>
              </a:rPr>
              <a:t>- True Negatives (top-left): Correctly predicted failures.</a:t>
            </a:r>
          </a:p>
          <a:p>
            <a:pPr>
              <a:lnSpc>
                <a:spcPct val="100000"/>
              </a:lnSpc>
              <a:spcBef>
                <a:spcPts val="1400"/>
              </a:spcBef>
            </a:pPr>
            <a:r>
              <a:rPr lang="en-US" sz="2200" dirty="0">
                <a:solidFill>
                  <a:schemeClr val="accent3">
                    <a:lumMod val="25000"/>
                  </a:schemeClr>
                </a:solidFill>
                <a:latin typeface="Abadi" panose="020B0604020104020204" pitchFamily="34" charset="0"/>
              </a:rPr>
              <a:t>- False Positives (top-right): Predicted success but actually failed.</a:t>
            </a:r>
          </a:p>
          <a:p>
            <a:pPr>
              <a:lnSpc>
                <a:spcPct val="100000"/>
              </a:lnSpc>
              <a:spcBef>
                <a:spcPts val="1400"/>
              </a:spcBef>
            </a:pPr>
            <a:r>
              <a:rPr lang="en-US" sz="2200" dirty="0">
                <a:solidFill>
                  <a:schemeClr val="accent3">
                    <a:lumMod val="25000"/>
                  </a:schemeClr>
                </a:solidFill>
                <a:latin typeface="Abadi" panose="020B0604020104020204" pitchFamily="34" charset="0"/>
              </a:rPr>
              <a:t>- False Negatives (bottom-left): Predicted failure but actually succeeded.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Launch Success Trends: SpaceX has significantly improved its launch success rate over time, particularly after 2015, with sustained performance above 90% in recent years.</a:t>
            </a:r>
          </a:p>
          <a:p>
            <a:pPr>
              <a:lnSpc>
                <a:spcPct val="100000"/>
              </a:lnSpc>
              <a:spcBef>
                <a:spcPts val="1400"/>
              </a:spcBef>
            </a:pPr>
            <a:r>
              <a:rPr lang="en-US" sz="2200" dirty="0">
                <a:solidFill>
                  <a:schemeClr val="accent3">
                    <a:lumMod val="25000"/>
                  </a:schemeClr>
                </a:solidFill>
                <a:latin typeface="Abadi" panose="020B0604020104020204" pitchFamily="34" charset="0"/>
              </a:rPr>
              <a:t>- Booster Reusability Impact: Booster versions like F9 B5 show a consistently high success rate, especially when handling mid-to-heavy payloads, highlighting advancements in reusability and mission reliability.</a:t>
            </a:r>
          </a:p>
          <a:p>
            <a:pPr>
              <a:lnSpc>
                <a:spcPct val="100000"/>
              </a:lnSpc>
              <a:spcBef>
                <a:spcPts val="1400"/>
              </a:spcBef>
            </a:pPr>
            <a:r>
              <a:rPr lang="en-US" sz="2200" dirty="0">
                <a:solidFill>
                  <a:schemeClr val="accent3">
                    <a:lumMod val="25000"/>
                  </a:schemeClr>
                </a:solidFill>
                <a:latin typeface="Abadi" panose="020B0604020104020204" pitchFamily="34" charset="0"/>
              </a:rPr>
              <a:t>- Payload Mass Insights: Launches with payloads between 4000–8000 kg have the highest success rates, suggesting this range is a sweet spot for reliable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 Launch Site Performance: KSC LC-39A emerges as the most reliable launch site, with a near-perfect success ratio, reinforcing its strategic importance in SpaceX operations.</a:t>
            </a:r>
          </a:p>
          <a:p>
            <a:pPr>
              <a:lnSpc>
                <a:spcPct val="100000"/>
              </a:lnSpc>
              <a:spcBef>
                <a:spcPts val="1400"/>
              </a:spcBef>
            </a:pPr>
            <a:r>
              <a:rPr lang="en-US" sz="2200" dirty="0">
                <a:solidFill>
                  <a:schemeClr val="accent3">
                    <a:lumMod val="25000"/>
                  </a:schemeClr>
                </a:solidFill>
                <a:latin typeface="Abadi" panose="020B0604020104020204" pitchFamily="34" charset="0"/>
              </a:rPr>
              <a:t>- Orbit-Specific Success: Certain orbits, such as SSO and GEO, exhibit a 100% success rate, though these may be based on fewer missions compared to LEO or GTO.</a:t>
            </a:r>
          </a:p>
          <a:p>
            <a:pPr>
              <a:lnSpc>
                <a:spcPct val="100000"/>
              </a:lnSpc>
              <a:spcBef>
                <a:spcPts val="1400"/>
              </a:spcBef>
            </a:pPr>
            <a:r>
              <a:rPr lang="en-US" sz="2200" dirty="0">
                <a:solidFill>
                  <a:schemeClr val="accent3">
                    <a:lumMod val="25000"/>
                  </a:schemeClr>
                </a:solidFill>
                <a:latin typeface="Abadi" panose="020B0604020104020204" pitchFamily="34" charset="0"/>
              </a:rPr>
              <a:t>- Modeling Accuracy: Among classification models built to predict launch success, the Random Forest model performed the best, with the highest accuracy and minimal classification errors based on its confusion matrix.</a:t>
            </a:r>
          </a:p>
          <a:p>
            <a:pPr>
              <a:lnSpc>
                <a:spcPct val="100000"/>
              </a:lnSpc>
              <a:spcBef>
                <a:spcPts val="1400"/>
              </a:spcBef>
            </a:pPr>
            <a:r>
              <a:rPr lang="en-US" sz="2200" dirty="0">
                <a:solidFill>
                  <a:schemeClr val="accent3">
                    <a:lumMod val="25000"/>
                  </a:schemeClr>
                </a:solidFill>
                <a:latin typeface="Abadi" panose="020B0604020104020204" pitchFamily="34" charset="0"/>
              </a:rPr>
              <a:t>- Geospatial Factors: Proximity of launch sites to coastlines and infrastructure (roads, railways) supports both logistical efficiency and mission safety, as seen in Folium map analyses.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Visit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link Below for technical </a:t>
            </a:r>
            <a:r>
              <a:rPr lang="en-US" sz="2200" dirty="0" err="1">
                <a:solidFill>
                  <a:schemeClr val="accent3">
                    <a:lumMod val="25000"/>
                  </a:schemeClr>
                </a:solidFill>
                <a:latin typeface="Abadi" panose="020B0604020104020204" pitchFamily="34" charset="0"/>
              </a:rPr>
              <a:t>informations</a:t>
            </a:r>
            <a:r>
              <a:rPr lang="en-US"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000" dirty="0"/>
              <a:t>Data was sourced from public APIs and websites using web scraping and automated extraction tools.</a:t>
            </a:r>
          </a:p>
          <a:p>
            <a:pPr>
              <a:lnSpc>
                <a:spcPct val="120000"/>
              </a:lnSpc>
              <a:spcBef>
                <a:spcPts val="1400"/>
              </a:spcBef>
            </a:pPr>
            <a:r>
              <a:rPr lang="en-US" sz="9200" dirty="0">
                <a:solidFill>
                  <a:schemeClr val="accent3">
                    <a:lumMod val="25000"/>
                  </a:schemeClr>
                </a:solidFill>
                <a:latin typeface="Abadi"/>
              </a:rPr>
              <a:t>Perform data wrangling</a:t>
            </a:r>
          </a:p>
          <a:p>
            <a:pPr lvl="1">
              <a:lnSpc>
                <a:spcPct val="120000"/>
              </a:lnSpc>
              <a:spcBef>
                <a:spcPts val="1400"/>
              </a:spcBef>
            </a:pPr>
            <a:r>
              <a:rPr lang="en-US" sz="8000" dirty="0"/>
              <a:t>Raw data was cleaned, formatted, and transformed to ensure consistency and usability.</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8000" dirty="0"/>
              <a:t>Various supervised models were trained to predict categorical outcomes.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400" dirty="0"/>
              <a:t>The dataset was gathered from publicly </a:t>
            </a:r>
            <a:r>
              <a:rPr lang="en-IN" sz="2400" dirty="0"/>
              <a:t>available sources. </a:t>
            </a:r>
            <a:r>
              <a:rPr lang="en-US" sz="2400" dirty="0"/>
              <a:t>Python’s requests and </a:t>
            </a:r>
            <a:r>
              <a:rPr lang="en-US" sz="2400" dirty="0" err="1"/>
              <a:t>BeautifulSoup</a:t>
            </a:r>
            <a:r>
              <a:rPr lang="en-US" sz="2400" dirty="0"/>
              <a:t> libraries were employed for scraping, while APIs were accessed via requests or </a:t>
            </a:r>
            <a:r>
              <a:rPr lang="en-US" sz="2400" dirty="0" err="1"/>
              <a:t>pandas.read_json</a:t>
            </a:r>
            <a:r>
              <a:rPr lang="en-US" sz="2400" dirty="0"/>
              <a:t>() for structured data ingestion.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00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Objective: Extract structured launch data directly from the official SpaceX REST API to build a clean, machine-readable dataset.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Tools Used: Python, requests library, and pandas.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Approach:</a:t>
            </a:r>
          </a:p>
          <a:p>
            <a:pPr>
              <a:lnSpc>
                <a:spcPct val="100000"/>
              </a:lnSpc>
              <a:spcBef>
                <a:spcPts val="1400"/>
              </a:spcBef>
            </a:pPr>
            <a:r>
              <a:rPr lang="en-US" sz="2200" dirty="0">
                <a:solidFill>
                  <a:schemeClr val="accent3">
                    <a:lumMod val="25000"/>
                  </a:schemeClr>
                </a:solidFill>
                <a:latin typeface="Abadi" panose="020B0604020104020204" pitchFamily="34" charset="0"/>
              </a:rPr>
              <a:t>Sent GET requests to the SpaceX API endpoints:</a:t>
            </a:r>
          </a:p>
          <a:p>
            <a:pPr>
              <a:lnSpc>
                <a:spcPct val="100000"/>
              </a:lnSpc>
              <a:spcBef>
                <a:spcPts val="1400"/>
              </a:spcBef>
            </a:pPr>
            <a:r>
              <a:rPr lang="en-US" sz="2200" dirty="0">
                <a:solidFill>
                  <a:schemeClr val="accent3">
                    <a:lumMod val="25000"/>
                  </a:schemeClr>
                </a:solidFill>
                <a:latin typeface="Abadi" panose="020B0604020104020204" pitchFamily="34" charset="0"/>
              </a:rPr>
              <a:t>/v4/launches for detailed launch records</a:t>
            </a:r>
          </a:p>
          <a:p>
            <a:pPr>
              <a:lnSpc>
                <a:spcPct val="100000"/>
              </a:lnSpc>
              <a:spcBef>
                <a:spcPts val="1400"/>
              </a:spcBef>
            </a:pPr>
            <a:r>
              <a:rPr lang="en-US" sz="2200" dirty="0">
                <a:solidFill>
                  <a:schemeClr val="accent3">
                    <a:lumMod val="25000"/>
                  </a:schemeClr>
                </a:solidFill>
                <a:latin typeface="Abadi" panose="020B0604020104020204" pitchFamily="34" charset="0"/>
              </a:rPr>
              <a:t>/v4/rockets, /v4/launchpads, and /v4/payloads for metadata enrichment</a:t>
            </a:r>
          </a:p>
          <a:p>
            <a:pPr>
              <a:lnSpc>
                <a:spcPct val="100000"/>
              </a:lnSpc>
              <a:spcBef>
                <a:spcPts val="1400"/>
              </a:spcBef>
            </a:pPr>
            <a:r>
              <a:rPr lang="en-US" sz="2200" dirty="0">
                <a:solidFill>
                  <a:schemeClr val="accent3">
                    <a:lumMod val="25000"/>
                  </a:schemeClr>
                </a:solidFill>
                <a:latin typeface="Abadi" panose="020B0604020104020204" pitchFamily="34" charset="0"/>
              </a:rPr>
              <a:t>Parsed JSON responses and normalized nested fields using </a:t>
            </a:r>
            <a:r>
              <a:rPr lang="en-US" sz="2200" dirty="0" err="1">
                <a:solidFill>
                  <a:schemeClr val="accent3">
                    <a:lumMod val="25000"/>
                  </a:schemeClr>
                </a:solidFill>
                <a:latin typeface="Abadi" panose="020B0604020104020204" pitchFamily="34" charset="0"/>
              </a:rPr>
              <a:t>pandas.json_normalize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Merged and cleaned datasets based on relational keys (e.g., </a:t>
            </a:r>
            <a:r>
              <a:rPr lang="en-US" sz="2200" dirty="0" err="1">
                <a:solidFill>
                  <a:schemeClr val="accent3">
                    <a:lumMod val="25000"/>
                  </a:schemeClr>
                </a:solidFill>
                <a:latin typeface="Abadi" panose="020B0604020104020204" pitchFamily="34" charset="0"/>
              </a:rPr>
              <a:t>rocket_id</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launchpad_id</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Picture 7">
            <a:extLst>
              <a:ext uri="{FF2B5EF4-FFF2-40B4-BE49-F238E27FC236}">
                <a16:creationId xmlns:a16="http://schemas.microsoft.com/office/drawing/2014/main" id="{E77E1AE7-6088-2963-112A-9F953351DE63}"/>
              </a:ext>
            </a:extLst>
          </p:cNvPr>
          <p:cNvPicPr>
            <a:picLocks noChangeAspect="1"/>
          </p:cNvPicPr>
          <p:nvPr/>
        </p:nvPicPr>
        <p:blipFill>
          <a:blip r:embed="rId3"/>
          <a:stretch>
            <a:fillRect/>
          </a:stretch>
        </p:blipFill>
        <p:spPr>
          <a:xfrm>
            <a:off x="5910262" y="1800225"/>
            <a:ext cx="5547709"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1200" dirty="0">
                <a:solidFill>
                  <a:schemeClr val="accent3">
                    <a:lumMod val="25000"/>
                  </a:schemeClr>
                </a:solidFill>
                <a:latin typeface="Abadi"/>
              </a:rPr>
              <a:t>Objective: To gather supplemental data from external websites not available through APIs.</a:t>
            </a:r>
          </a:p>
          <a:p>
            <a:pPr>
              <a:lnSpc>
                <a:spcPct val="100000"/>
              </a:lnSpc>
              <a:spcBef>
                <a:spcPts val="1400"/>
              </a:spcBef>
            </a:pPr>
            <a:r>
              <a:rPr lang="en-US" sz="1200" dirty="0">
                <a:solidFill>
                  <a:schemeClr val="accent3">
                    <a:lumMod val="25000"/>
                  </a:schemeClr>
                </a:solidFill>
                <a:latin typeface="Abadi"/>
              </a:rPr>
              <a:t>Tools Used: requests, </a:t>
            </a:r>
            <a:r>
              <a:rPr lang="en-US" sz="1200" dirty="0" err="1">
                <a:solidFill>
                  <a:schemeClr val="accent3">
                    <a:lumMod val="25000"/>
                  </a:schemeClr>
                </a:solidFill>
                <a:latin typeface="Abadi"/>
              </a:rPr>
              <a:t>BeautifulSoup</a:t>
            </a:r>
            <a:r>
              <a:rPr lang="en-US" sz="1200" dirty="0">
                <a:solidFill>
                  <a:schemeClr val="accent3">
                    <a:lumMod val="25000"/>
                  </a:schemeClr>
                </a:solidFill>
                <a:latin typeface="Abadi"/>
              </a:rPr>
              <a:t>, pandas, re.</a:t>
            </a:r>
          </a:p>
          <a:p>
            <a:pPr>
              <a:lnSpc>
                <a:spcPct val="100000"/>
              </a:lnSpc>
              <a:spcBef>
                <a:spcPts val="1400"/>
              </a:spcBef>
            </a:pPr>
            <a:r>
              <a:rPr lang="en-US" sz="1200" dirty="0">
                <a:solidFill>
                  <a:schemeClr val="accent3">
                    <a:lumMod val="25000"/>
                  </a:schemeClr>
                </a:solidFill>
                <a:latin typeface="Abadi"/>
              </a:rPr>
              <a:t>Approach:</a:t>
            </a:r>
          </a:p>
          <a:p>
            <a:pPr>
              <a:lnSpc>
                <a:spcPct val="100000"/>
              </a:lnSpc>
              <a:spcBef>
                <a:spcPts val="1400"/>
              </a:spcBef>
            </a:pPr>
            <a:r>
              <a:rPr lang="en-US" sz="1200" dirty="0">
                <a:solidFill>
                  <a:schemeClr val="accent3">
                    <a:lumMod val="25000"/>
                  </a:schemeClr>
                </a:solidFill>
                <a:latin typeface="Abadi"/>
              </a:rPr>
              <a:t>Identified target URLs containing structured launch information</a:t>
            </a:r>
          </a:p>
          <a:p>
            <a:pPr>
              <a:lnSpc>
                <a:spcPct val="100000"/>
              </a:lnSpc>
              <a:spcBef>
                <a:spcPts val="1400"/>
              </a:spcBef>
            </a:pPr>
            <a:r>
              <a:rPr lang="en-US" sz="1200" dirty="0">
                <a:solidFill>
                  <a:schemeClr val="accent3">
                    <a:lumMod val="25000"/>
                  </a:schemeClr>
                </a:solidFill>
                <a:latin typeface="Abadi"/>
              </a:rPr>
              <a:t>Sent HTTP GET requests using requests</a:t>
            </a:r>
          </a:p>
          <a:p>
            <a:pPr>
              <a:lnSpc>
                <a:spcPct val="100000"/>
              </a:lnSpc>
              <a:spcBef>
                <a:spcPts val="1400"/>
              </a:spcBef>
            </a:pPr>
            <a:r>
              <a:rPr lang="en-US" sz="1200" dirty="0">
                <a:solidFill>
                  <a:schemeClr val="accent3">
                    <a:lumMod val="25000"/>
                  </a:schemeClr>
                </a:solidFill>
                <a:latin typeface="Abadi"/>
              </a:rPr>
              <a:t>Parsed and navigated HTML structure with </a:t>
            </a:r>
            <a:r>
              <a:rPr lang="en-US" sz="1200" dirty="0" err="1">
                <a:solidFill>
                  <a:schemeClr val="accent3">
                    <a:lumMod val="25000"/>
                  </a:schemeClr>
                </a:solidFill>
                <a:latin typeface="Abadi"/>
              </a:rPr>
              <a:t>BeautifulSoup</a:t>
            </a:r>
            <a:endParaRPr lang="en-US" sz="12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a:rPr>
              <a:t>Extracted launch records, tables, and metadata with tag- and class-based selection</a:t>
            </a:r>
          </a:p>
          <a:p>
            <a:pPr>
              <a:lnSpc>
                <a:spcPct val="100000"/>
              </a:lnSpc>
              <a:spcBef>
                <a:spcPts val="1400"/>
              </a:spcBef>
            </a:pPr>
            <a:r>
              <a:rPr lang="en-US" sz="1200" dirty="0">
                <a:solidFill>
                  <a:schemeClr val="accent3">
                    <a:lumMod val="25000"/>
                  </a:schemeClr>
                </a:solidFill>
                <a:latin typeface="Abadi"/>
              </a:rPr>
              <a:t>Cleaned and saved the scraped data using pandas for downstream processing</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TextBox 6">
            <a:extLst>
              <a:ext uri="{FF2B5EF4-FFF2-40B4-BE49-F238E27FC236}">
                <a16:creationId xmlns:a16="http://schemas.microsoft.com/office/drawing/2014/main" id="{EF962144-D81F-332F-DC5E-B087A888C107}"/>
              </a:ext>
            </a:extLst>
          </p:cNvPr>
          <p:cNvSpPr txBox="1"/>
          <p:nvPr/>
        </p:nvSpPr>
        <p:spPr>
          <a:xfrm>
            <a:off x="5910262" y="1792288"/>
            <a:ext cx="6093912" cy="3970318"/>
          </a:xfrm>
          <a:prstGeom prst="rect">
            <a:avLst/>
          </a:prstGeom>
          <a:noFill/>
        </p:spPr>
        <p:txBody>
          <a:bodyPr wrap="square">
            <a:spAutoFit/>
          </a:bodyPr>
          <a:lstStyle/>
          <a:p>
            <a:r>
              <a:rPr lang="en-IN" dirty="0"/>
              <a:t>Start</a:t>
            </a:r>
          </a:p>
          <a:p>
            <a:r>
              <a:rPr lang="en-IN" dirty="0"/>
              <a:t>  ↓</a:t>
            </a:r>
          </a:p>
          <a:p>
            <a:r>
              <a:rPr lang="en-IN" dirty="0"/>
              <a:t>Identify target URL(s)</a:t>
            </a:r>
          </a:p>
          <a:p>
            <a:r>
              <a:rPr lang="en-IN" dirty="0"/>
              <a:t>  ↓</a:t>
            </a:r>
          </a:p>
          <a:p>
            <a:r>
              <a:rPr lang="en-IN" dirty="0"/>
              <a:t>Send HTTP GET request using requests</a:t>
            </a:r>
          </a:p>
          <a:p>
            <a:r>
              <a:rPr lang="en-IN" dirty="0"/>
              <a:t>  ↓</a:t>
            </a:r>
          </a:p>
          <a:p>
            <a:r>
              <a:rPr lang="en-IN" dirty="0"/>
              <a:t>Parse HTML content using </a:t>
            </a:r>
            <a:r>
              <a:rPr lang="en-IN" dirty="0" err="1"/>
              <a:t>BeautifulSoup</a:t>
            </a:r>
            <a:endParaRPr lang="en-IN" dirty="0"/>
          </a:p>
          <a:p>
            <a:r>
              <a:rPr lang="en-IN" dirty="0"/>
              <a:t>  ↓</a:t>
            </a:r>
          </a:p>
          <a:p>
            <a:r>
              <a:rPr lang="en-IN" dirty="0"/>
              <a:t>Navigate DOM and extract relevant elements (tables, text, links)</a:t>
            </a:r>
          </a:p>
          <a:p>
            <a:r>
              <a:rPr lang="en-IN" dirty="0"/>
              <a:t>  ↓</a:t>
            </a:r>
          </a:p>
          <a:p>
            <a:r>
              <a:rPr lang="en-IN" dirty="0"/>
              <a:t>Clean extracted data with pandas</a:t>
            </a:r>
          </a:p>
          <a:p>
            <a:r>
              <a:rPr lang="en-IN" dirty="0"/>
              <a:t>  ↓</a:t>
            </a:r>
          </a:p>
          <a:p>
            <a:r>
              <a:rPr lang="en-IN" dirty="0"/>
              <a:t>Save structured data for analysis</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149</TotalTime>
  <Words>3337</Words>
  <Application>Microsoft Office PowerPoint</Application>
  <PresentationFormat>Widescreen</PresentationFormat>
  <Paragraphs>334</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Arbaz Khan</cp:lastModifiedBy>
  <cp:revision>215</cp:revision>
  <dcterms:created xsi:type="dcterms:W3CDTF">2021-04-29T18:58:34Z</dcterms:created>
  <dcterms:modified xsi:type="dcterms:W3CDTF">2025-06-25T12:08:51Z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